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</p:sldIdLst>
  <p:sldSz cy="5143500" cx="9144000"/>
  <p:notesSz cx="6858000" cy="9144000"/>
  <p:embeddedFontLst>
    <p:embeddedFont>
      <p:font typeface="Ubuntu"/>
      <p:regular r:id="rId59"/>
      <p:bold r:id="rId60"/>
      <p:italic r:id="rId61"/>
      <p:boldItalic r:id="rId62"/>
    </p:embeddedFont>
    <p:embeddedFont>
      <p:font typeface="Roboto Thin"/>
      <p:regular r:id="rId63"/>
      <p:bold r:id="rId64"/>
      <p:italic r:id="rId65"/>
      <p:boldItalic r:id="rId66"/>
    </p:embeddedFont>
    <p:embeddedFont>
      <p:font typeface="Roboto Black"/>
      <p:bold r:id="rId67"/>
      <p:boldItalic r:id="rId68"/>
    </p:embeddedFont>
    <p:embeddedFont>
      <p:font typeface="Roboto Medium"/>
      <p:regular r:id="rId69"/>
      <p:bold r:id="rId70"/>
      <p:italic r:id="rId71"/>
      <p:boldItalic r:id="rId72"/>
    </p:embeddedFont>
    <p:embeddedFont>
      <p:font typeface="Roboto"/>
      <p:regular r:id="rId73"/>
      <p:bold r:id="rId74"/>
      <p:italic r:id="rId75"/>
      <p:boldItalic r:id="rId76"/>
    </p:embeddedFont>
    <p:embeddedFont>
      <p:font typeface="Roboto Light"/>
      <p:regular r:id="rId77"/>
      <p:bold r:id="rId78"/>
      <p:italic r:id="rId79"/>
      <p:boldItalic r:id="rId80"/>
    </p:embeddedFont>
    <p:embeddedFont>
      <p:font typeface="Open Sans"/>
      <p:regular r:id="rId81"/>
      <p:bold r:id="rId82"/>
      <p:italic r:id="rId83"/>
      <p:boldItalic r:id="rId8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7BCEA1A-A654-450B-B2EA-8861CC789464}">
  <a:tblStyle styleId="{D7BCEA1A-A654-450B-B2EA-8861CC7894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OpenSans-boldItalic.fntdata"/><Relationship Id="rId83" Type="http://schemas.openxmlformats.org/officeDocument/2006/relationships/font" Target="fonts/OpenSans-italic.fntdata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font" Target="fonts/RobotoLight-boldItalic.fntdata"/><Relationship Id="rId82" Type="http://schemas.openxmlformats.org/officeDocument/2006/relationships/font" Target="fonts/OpenSans-bold.fntdata"/><Relationship Id="rId81" Type="http://schemas.openxmlformats.org/officeDocument/2006/relationships/font" Target="fonts/OpenSans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Roboto-regular.fntdata"/><Relationship Id="rId72" Type="http://schemas.openxmlformats.org/officeDocument/2006/relationships/font" Target="fonts/RobotoMedium-boldItalic.fntdata"/><Relationship Id="rId31" Type="http://schemas.openxmlformats.org/officeDocument/2006/relationships/slide" Target="slides/slide25.xml"/><Relationship Id="rId75" Type="http://schemas.openxmlformats.org/officeDocument/2006/relationships/font" Target="fonts/Roboto-italic.fntdata"/><Relationship Id="rId30" Type="http://schemas.openxmlformats.org/officeDocument/2006/relationships/slide" Target="slides/slide24.xml"/><Relationship Id="rId74" Type="http://schemas.openxmlformats.org/officeDocument/2006/relationships/font" Target="fonts/Roboto-bold.fntdata"/><Relationship Id="rId33" Type="http://schemas.openxmlformats.org/officeDocument/2006/relationships/slide" Target="slides/slide27.xml"/><Relationship Id="rId77" Type="http://schemas.openxmlformats.org/officeDocument/2006/relationships/font" Target="fonts/RobotoLight-regular.fntdata"/><Relationship Id="rId32" Type="http://schemas.openxmlformats.org/officeDocument/2006/relationships/slide" Target="slides/slide26.xml"/><Relationship Id="rId76" Type="http://schemas.openxmlformats.org/officeDocument/2006/relationships/font" Target="fonts/Roboto-boldItalic.fntdata"/><Relationship Id="rId35" Type="http://schemas.openxmlformats.org/officeDocument/2006/relationships/slide" Target="slides/slide29.xml"/><Relationship Id="rId79" Type="http://schemas.openxmlformats.org/officeDocument/2006/relationships/font" Target="fonts/RobotoLight-italic.fntdata"/><Relationship Id="rId34" Type="http://schemas.openxmlformats.org/officeDocument/2006/relationships/slide" Target="slides/slide28.xml"/><Relationship Id="rId78" Type="http://schemas.openxmlformats.org/officeDocument/2006/relationships/font" Target="fonts/RobotoLight-bold.fntdata"/><Relationship Id="rId71" Type="http://schemas.openxmlformats.org/officeDocument/2006/relationships/font" Target="fonts/RobotoMedium-italic.fntdata"/><Relationship Id="rId70" Type="http://schemas.openxmlformats.org/officeDocument/2006/relationships/font" Target="fonts/RobotoMedium-bold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Ubuntu-boldItalic.fntdata"/><Relationship Id="rId61" Type="http://schemas.openxmlformats.org/officeDocument/2006/relationships/font" Target="fonts/Ubuntu-italic.fntdata"/><Relationship Id="rId20" Type="http://schemas.openxmlformats.org/officeDocument/2006/relationships/slide" Target="slides/slide14.xml"/><Relationship Id="rId64" Type="http://schemas.openxmlformats.org/officeDocument/2006/relationships/font" Target="fonts/RobotoThin-bold.fntdata"/><Relationship Id="rId63" Type="http://schemas.openxmlformats.org/officeDocument/2006/relationships/font" Target="fonts/RobotoThin-regular.fntdata"/><Relationship Id="rId22" Type="http://schemas.openxmlformats.org/officeDocument/2006/relationships/slide" Target="slides/slide16.xml"/><Relationship Id="rId66" Type="http://schemas.openxmlformats.org/officeDocument/2006/relationships/font" Target="fonts/RobotoThin-boldItalic.fntdata"/><Relationship Id="rId21" Type="http://schemas.openxmlformats.org/officeDocument/2006/relationships/slide" Target="slides/slide15.xml"/><Relationship Id="rId65" Type="http://schemas.openxmlformats.org/officeDocument/2006/relationships/font" Target="fonts/RobotoThin-italic.fntdata"/><Relationship Id="rId24" Type="http://schemas.openxmlformats.org/officeDocument/2006/relationships/slide" Target="slides/slide18.xml"/><Relationship Id="rId68" Type="http://schemas.openxmlformats.org/officeDocument/2006/relationships/font" Target="fonts/RobotoBlack-boldItalic.fntdata"/><Relationship Id="rId23" Type="http://schemas.openxmlformats.org/officeDocument/2006/relationships/slide" Target="slides/slide17.xml"/><Relationship Id="rId67" Type="http://schemas.openxmlformats.org/officeDocument/2006/relationships/font" Target="fonts/RobotoBlack-bold.fntdata"/><Relationship Id="rId60" Type="http://schemas.openxmlformats.org/officeDocument/2006/relationships/font" Target="fonts/Ubuntu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RobotoMedium-regular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font" Target="fonts/Ubuntu-regular.fntdata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51a7e7ed7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51a7e7ed7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51a7e7ed7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51a7e7ed7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51a7e7ed78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51a7e7ed7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51a7e7ed78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51a7e7ed78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51a7e7ed78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51a7e7ed78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51a7e7ed78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51a7e7ed78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51a7e7ed78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51a7e7ed78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51a7e7ed78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51a7e7ed78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4a5c18b64c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4a5c18b64c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4a299c1d2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4a299c1d2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251561e87ff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251561e87f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4a5c18b64c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4a5c18b64c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4a299c1d29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4a299c1d29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4a299c1d29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4a299c1d29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4a299c1d29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4a299c1d29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4a299c1d29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4a299c1d29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4a5c18b64c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4a5c18b64c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4a5c18b64c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4a5c18b64c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51e4fb524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51e4fb524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51e4fb524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51e4fb524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51e4fb524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51e4fb524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51a7e7ed78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51a7e7ed78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4a5c18b64c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4a5c18b64c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5066cfb3f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5066cfb3f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5066cfb3fa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5066cfb3f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5066cfb3fa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25066cfb3fa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5066cfb3fa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25066cfb3fa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5066cfb3fa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25066cfb3fa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4a299c1d29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4a299c1d29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51561e87f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51561e87f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5066cfb3fa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25066cfb3fa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51a7e7ed78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251a7e7ed78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51a7e7ed78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51a7e7ed78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51a7e7ed78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51a7e7ed78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51a7e7ed78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51a7e7ed78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51a7e7ed78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51a7e7ed78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51a7e7ed78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251a7e7ed78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51647eb33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251647eb33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51a7e7ed78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251a7e7ed78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51a7e7ed78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251a7e7ed78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51a7e7ed78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251a7e7ed78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3a53a555b5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13a53a555b5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4a5c18b64c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24a5c18b64c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51647eb331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51647eb33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4a5c18b64c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24a5c18b64c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4a5c18b64c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24a5c18b64c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3df6f2f57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23df6f2f57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1a7e7ed78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51a7e7ed78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51a7e7ed78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51a7e7ed78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51a7e7ed78_0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51a7e7ed78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51647eb33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51647eb33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b="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body"/>
          </p:nvPr>
        </p:nvSpPr>
        <p:spPr>
          <a:xfrm>
            <a:off x="469524" y="1329612"/>
            <a:ext cx="82059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400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indent="-311150" lvl="1" marL="914400" algn="l">
              <a:spcBef>
                <a:spcPts val="500"/>
              </a:spcBef>
              <a:spcAft>
                <a:spcPts val="0"/>
              </a:spcAft>
              <a:buSzPts val="1300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1150" lvl="2" marL="1371600" algn="l">
              <a:spcBef>
                <a:spcPts val="500"/>
              </a:spcBef>
              <a:spcAft>
                <a:spcPts val="0"/>
              </a:spcAft>
              <a:buSzPts val="1300"/>
              <a:buFont typeface="Roboto Light"/>
              <a:buChar char="■"/>
              <a:defRPr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11150" lvl="3" marL="1828800" algn="l">
              <a:spcBef>
                <a:spcPts val="500"/>
              </a:spcBef>
              <a:spcAft>
                <a:spcPts val="0"/>
              </a:spcAft>
              <a:buSzPts val="1300"/>
              <a:buFont typeface="Roboto Light"/>
              <a:buChar char="●"/>
              <a:defRPr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11150" lvl="4" marL="2286000" algn="l">
              <a:spcBef>
                <a:spcPts val="500"/>
              </a:spcBef>
              <a:spcAft>
                <a:spcPts val="0"/>
              </a:spcAft>
              <a:buSzPts val="1300"/>
              <a:buFont typeface="Roboto Thin"/>
              <a:buChar char="○"/>
              <a:defRPr>
                <a:latin typeface="Roboto Thin"/>
                <a:ea typeface="Roboto Thin"/>
                <a:cs typeface="Roboto Thin"/>
                <a:sym typeface="Roboto Thin"/>
              </a:defRPr>
            </a:lvl5pPr>
            <a:lvl6pPr indent="-311150" lvl="5" marL="2743200" algn="l">
              <a:spcBef>
                <a:spcPts val="500"/>
              </a:spcBef>
              <a:spcAft>
                <a:spcPts val="0"/>
              </a:spcAft>
              <a:buSzPts val="1300"/>
              <a:buFont typeface="Roboto Thin"/>
              <a:buChar char="■"/>
              <a:defRPr>
                <a:latin typeface="Roboto Thin"/>
                <a:ea typeface="Roboto Thin"/>
                <a:cs typeface="Roboto Thin"/>
                <a:sym typeface="Roboto Thin"/>
              </a:defRPr>
            </a:lvl6pPr>
            <a:lvl7pPr indent="-311150" lvl="6" marL="3200400" algn="l">
              <a:spcBef>
                <a:spcPts val="500"/>
              </a:spcBef>
              <a:spcAft>
                <a:spcPts val="0"/>
              </a:spcAft>
              <a:buSzPts val="1300"/>
              <a:buFont typeface="Roboto Thin"/>
              <a:buChar char="●"/>
              <a:defRPr>
                <a:latin typeface="Roboto Thin"/>
                <a:ea typeface="Roboto Thin"/>
                <a:cs typeface="Roboto Thin"/>
                <a:sym typeface="Roboto Thin"/>
              </a:defRPr>
            </a:lvl7pPr>
            <a:lvl8pPr indent="-311150" lvl="7" marL="3657600" algn="l">
              <a:spcBef>
                <a:spcPts val="500"/>
              </a:spcBef>
              <a:spcAft>
                <a:spcPts val="0"/>
              </a:spcAft>
              <a:buSzPts val="1300"/>
              <a:buFont typeface="Roboto Thin"/>
              <a:buChar char="○"/>
              <a:defRPr>
                <a:latin typeface="Roboto Thin"/>
                <a:ea typeface="Roboto Thin"/>
                <a:cs typeface="Roboto Thin"/>
                <a:sym typeface="Roboto Thin"/>
              </a:defRPr>
            </a:lvl8pPr>
            <a:lvl9pPr indent="-311150" lvl="8" marL="4114800" algn="l">
              <a:spcBef>
                <a:spcPts val="500"/>
              </a:spcBef>
              <a:spcAft>
                <a:spcPts val="500"/>
              </a:spcAft>
              <a:buSzPts val="1300"/>
              <a:buFont typeface="Roboto Thin"/>
              <a:buChar char="■"/>
              <a:defRPr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2pPr>
            <a:lvl3pPr lvl="2" rtl="0" algn="ctr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3pPr>
            <a:lvl4pPr lvl="3" rtl="0" algn="ctr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4pPr>
            <a:lvl5pPr lvl="4" rtl="0" algn="ctr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5pPr>
            <a:lvl6pPr lvl="5" rtl="0" algn="ctr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6pPr>
            <a:lvl7pPr lvl="6" rtl="0" algn="ctr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7pPr>
            <a:lvl8pPr lvl="7" rtl="0" algn="ctr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8pPr>
            <a:lvl9pPr lvl="8" rtl="0" algn="ctr">
              <a:spcBef>
                <a:spcPts val="500"/>
              </a:spcBef>
              <a:spcAft>
                <a:spcPts val="500"/>
              </a:spcAft>
              <a:buSzPts val="13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ntent">
  <p:cSld name="OBJECT_1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b="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469525" y="1329600"/>
            <a:ext cx="4100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400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indent="-311150" lvl="1" marL="914400" rtl="0" algn="l">
              <a:spcBef>
                <a:spcPts val="500"/>
              </a:spcBef>
              <a:spcAft>
                <a:spcPts val="0"/>
              </a:spcAft>
              <a:buSzPts val="1300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1150" lvl="2" marL="1371600" rtl="0" algn="l">
              <a:spcBef>
                <a:spcPts val="500"/>
              </a:spcBef>
              <a:spcAft>
                <a:spcPts val="0"/>
              </a:spcAft>
              <a:buSzPts val="1300"/>
              <a:buFont typeface="Roboto Light"/>
              <a:buChar char="■"/>
              <a:defRPr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11150" lvl="3" marL="1828800" rtl="0" algn="l">
              <a:spcBef>
                <a:spcPts val="500"/>
              </a:spcBef>
              <a:spcAft>
                <a:spcPts val="0"/>
              </a:spcAft>
              <a:buSzPts val="1300"/>
              <a:buFont typeface="Roboto Light"/>
              <a:buChar char="●"/>
              <a:defRPr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11150" lvl="4" marL="2286000" rtl="0" algn="l">
              <a:spcBef>
                <a:spcPts val="500"/>
              </a:spcBef>
              <a:spcAft>
                <a:spcPts val="0"/>
              </a:spcAft>
              <a:buSzPts val="1300"/>
              <a:buFont typeface="Roboto Thin"/>
              <a:buChar char="○"/>
              <a:defRPr>
                <a:latin typeface="Roboto Thin"/>
                <a:ea typeface="Roboto Thin"/>
                <a:cs typeface="Roboto Thin"/>
                <a:sym typeface="Roboto Thin"/>
              </a:defRPr>
            </a:lvl5pPr>
            <a:lvl6pPr indent="-311150" lvl="5" marL="2743200" rtl="0" algn="l">
              <a:spcBef>
                <a:spcPts val="500"/>
              </a:spcBef>
              <a:spcAft>
                <a:spcPts val="0"/>
              </a:spcAft>
              <a:buSzPts val="1300"/>
              <a:buFont typeface="Roboto Thin"/>
              <a:buChar char="■"/>
              <a:defRPr>
                <a:latin typeface="Roboto Thin"/>
                <a:ea typeface="Roboto Thin"/>
                <a:cs typeface="Roboto Thin"/>
                <a:sym typeface="Roboto Thin"/>
              </a:defRPr>
            </a:lvl6pPr>
            <a:lvl7pPr indent="-311150" lvl="6" marL="3200400" rtl="0" algn="l">
              <a:spcBef>
                <a:spcPts val="500"/>
              </a:spcBef>
              <a:spcAft>
                <a:spcPts val="0"/>
              </a:spcAft>
              <a:buSzPts val="1300"/>
              <a:buFont typeface="Roboto Thin"/>
              <a:buChar char="●"/>
              <a:defRPr>
                <a:latin typeface="Roboto Thin"/>
                <a:ea typeface="Roboto Thin"/>
                <a:cs typeface="Roboto Thin"/>
                <a:sym typeface="Roboto Thin"/>
              </a:defRPr>
            </a:lvl7pPr>
            <a:lvl8pPr indent="-311150" lvl="7" marL="3657600" rtl="0" algn="l">
              <a:spcBef>
                <a:spcPts val="500"/>
              </a:spcBef>
              <a:spcAft>
                <a:spcPts val="0"/>
              </a:spcAft>
              <a:buSzPts val="1300"/>
              <a:buFont typeface="Roboto Thin"/>
              <a:buChar char="○"/>
              <a:defRPr>
                <a:latin typeface="Roboto Thin"/>
                <a:ea typeface="Roboto Thin"/>
                <a:cs typeface="Roboto Thin"/>
                <a:sym typeface="Roboto Thin"/>
              </a:defRPr>
            </a:lvl8pPr>
            <a:lvl9pPr indent="-311150" lvl="8" marL="4114800" rtl="0" algn="l">
              <a:spcBef>
                <a:spcPts val="500"/>
              </a:spcBef>
              <a:spcAft>
                <a:spcPts val="500"/>
              </a:spcAft>
              <a:buSzPts val="1300"/>
              <a:buFont typeface="Roboto Thin"/>
              <a:buChar char="■"/>
              <a:defRPr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2pPr>
            <a:lvl3pPr lvl="2" rtl="0" algn="ctr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3pPr>
            <a:lvl4pPr lvl="3" rtl="0" algn="ctr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4pPr>
            <a:lvl5pPr lvl="4" rtl="0" algn="ctr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5pPr>
            <a:lvl6pPr lvl="5" rtl="0" algn="ctr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6pPr>
            <a:lvl7pPr lvl="6" rtl="0" algn="ctr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7pPr>
            <a:lvl8pPr lvl="7" rtl="0" algn="ctr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8pPr>
            <a:lvl9pPr lvl="8" rtl="0" algn="ctr">
              <a:spcBef>
                <a:spcPts val="500"/>
              </a:spcBef>
              <a:spcAft>
                <a:spcPts val="50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3" type="body"/>
          </p:nvPr>
        </p:nvSpPr>
        <p:spPr>
          <a:xfrm>
            <a:off x="4569925" y="1329600"/>
            <a:ext cx="4100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400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indent="-311150" lvl="1" marL="914400" rtl="0" algn="l">
              <a:spcBef>
                <a:spcPts val="500"/>
              </a:spcBef>
              <a:spcAft>
                <a:spcPts val="0"/>
              </a:spcAft>
              <a:buSzPts val="1300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1150" lvl="2" marL="1371600" rtl="0" algn="l">
              <a:spcBef>
                <a:spcPts val="500"/>
              </a:spcBef>
              <a:spcAft>
                <a:spcPts val="0"/>
              </a:spcAft>
              <a:buSzPts val="1300"/>
              <a:buFont typeface="Roboto Light"/>
              <a:buChar char="■"/>
              <a:defRPr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11150" lvl="3" marL="1828800" rtl="0" algn="l">
              <a:spcBef>
                <a:spcPts val="500"/>
              </a:spcBef>
              <a:spcAft>
                <a:spcPts val="0"/>
              </a:spcAft>
              <a:buSzPts val="1300"/>
              <a:buFont typeface="Roboto Light"/>
              <a:buChar char="●"/>
              <a:defRPr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11150" lvl="4" marL="2286000" rtl="0" algn="l">
              <a:spcBef>
                <a:spcPts val="500"/>
              </a:spcBef>
              <a:spcAft>
                <a:spcPts val="0"/>
              </a:spcAft>
              <a:buSzPts val="1300"/>
              <a:buFont typeface="Roboto Thin"/>
              <a:buChar char="○"/>
              <a:defRPr>
                <a:latin typeface="Roboto Thin"/>
                <a:ea typeface="Roboto Thin"/>
                <a:cs typeface="Roboto Thin"/>
                <a:sym typeface="Roboto Thin"/>
              </a:defRPr>
            </a:lvl5pPr>
            <a:lvl6pPr indent="-311150" lvl="5" marL="2743200" rtl="0" algn="l">
              <a:spcBef>
                <a:spcPts val="500"/>
              </a:spcBef>
              <a:spcAft>
                <a:spcPts val="0"/>
              </a:spcAft>
              <a:buSzPts val="1300"/>
              <a:buFont typeface="Roboto Thin"/>
              <a:buChar char="■"/>
              <a:defRPr>
                <a:latin typeface="Roboto Thin"/>
                <a:ea typeface="Roboto Thin"/>
                <a:cs typeface="Roboto Thin"/>
                <a:sym typeface="Roboto Thin"/>
              </a:defRPr>
            </a:lvl6pPr>
            <a:lvl7pPr indent="-311150" lvl="6" marL="3200400" rtl="0" algn="l">
              <a:spcBef>
                <a:spcPts val="500"/>
              </a:spcBef>
              <a:spcAft>
                <a:spcPts val="0"/>
              </a:spcAft>
              <a:buSzPts val="1300"/>
              <a:buFont typeface="Roboto Thin"/>
              <a:buChar char="●"/>
              <a:defRPr>
                <a:latin typeface="Roboto Thin"/>
                <a:ea typeface="Roboto Thin"/>
                <a:cs typeface="Roboto Thin"/>
                <a:sym typeface="Roboto Thin"/>
              </a:defRPr>
            </a:lvl7pPr>
            <a:lvl8pPr indent="-311150" lvl="7" marL="3657600" rtl="0" algn="l">
              <a:spcBef>
                <a:spcPts val="500"/>
              </a:spcBef>
              <a:spcAft>
                <a:spcPts val="0"/>
              </a:spcAft>
              <a:buSzPts val="1300"/>
              <a:buFont typeface="Roboto Thin"/>
              <a:buChar char="○"/>
              <a:defRPr>
                <a:latin typeface="Roboto Thin"/>
                <a:ea typeface="Roboto Thin"/>
                <a:cs typeface="Roboto Thin"/>
                <a:sym typeface="Roboto Thin"/>
              </a:defRPr>
            </a:lvl8pPr>
            <a:lvl9pPr indent="-311150" lvl="8" marL="4114800" rtl="0" algn="l">
              <a:spcBef>
                <a:spcPts val="500"/>
              </a:spcBef>
              <a:spcAft>
                <a:spcPts val="500"/>
              </a:spcAft>
              <a:buSzPts val="1300"/>
              <a:buFont typeface="Roboto Thin"/>
              <a:buChar char="■"/>
              <a:defRPr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rt" type="title">
  <p:cSld name="TITL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ctrTitle"/>
          </p:nvPr>
        </p:nvSpPr>
        <p:spPr>
          <a:xfrm>
            <a:off x="468612" y="477443"/>
            <a:ext cx="8205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b="0" sz="2400" cap="none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subTitle"/>
          </p:nvPr>
        </p:nvSpPr>
        <p:spPr>
          <a:xfrm>
            <a:off x="469062" y="2286312"/>
            <a:ext cx="8205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 algn="l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2pPr>
            <a:lvl3pPr lvl="2" rtl="0" algn="l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3pPr>
            <a:lvl4pPr lvl="3" rtl="0" algn="l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4pPr>
            <a:lvl5pPr lvl="4" rtl="0" algn="l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5pPr>
            <a:lvl6pPr lvl="5" rtl="0" algn="l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6pPr>
            <a:lvl7pPr lvl="6" rtl="0" algn="l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7pPr>
            <a:lvl8pPr lvl="7" rtl="0" algn="l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8pPr>
            <a:lvl9pPr lvl="8" rtl="0" algn="l">
              <a:spcBef>
                <a:spcPts val="500"/>
              </a:spcBef>
              <a:spcAft>
                <a:spcPts val="500"/>
              </a:spcAft>
              <a:buSzPts val="1300"/>
              <a:buChar char="■"/>
              <a:defRPr/>
            </a:lvl9pPr>
          </a:lstStyle>
          <a:p/>
        </p:txBody>
      </p:sp>
      <p:cxnSp>
        <p:nvCxnSpPr>
          <p:cNvPr id="23" name="Google Shape;23;p4"/>
          <p:cNvCxnSpPr/>
          <p:nvPr/>
        </p:nvCxnSpPr>
        <p:spPr>
          <a:xfrm>
            <a:off x="460375" y="303498"/>
            <a:ext cx="8223300" cy="0"/>
          </a:xfrm>
          <a:prstGeom prst="straightConnector1">
            <a:avLst/>
          </a:prstGeom>
          <a:noFill/>
          <a:ln cap="flat" cmpd="sng" w="508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60375" y="1843088"/>
            <a:ext cx="8223300" cy="0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" name="Google Shape;25;p4"/>
          <p:cNvCxnSpPr/>
          <p:nvPr/>
        </p:nvCxnSpPr>
        <p:spPr>
          <a:xfrm>
            <a:off x="468612" y="4585097"/>
            <a:ext cx="8205900" cy="0"/>
          </a:xfrm>
          <a:prstGeom prst="straightConnector1">
            <a:avLst/>
          </a:prstGeom>
          <a:noFill/>
          <a:ln cap="flat" cmpd="sng" w="317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" name="Google Shape;26;p4"/>
          <p:cNvSpPr/>
          <p:nvPr/>
        </p:nvSpPr>
        <p:spPr>
          <a:xfrm>
            <a:off x="7511450" y="4677675"/>
            <a:ext cx="1209900" cy="38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460375" y="4677675"/>
            <a:ext cx="1209900" cy="38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4"/>
          <p:cNvSpPr txBox="1"/>
          <p:nvPr>
            <p:ph idx="2" type="ctrTitle"/>
          </p:nvPr>
        </p:nvSpPr>
        <p:spPr>
          <a:xfrm>
            <a:off x="460375" y="944025"/>
            <a:ext cx="82059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00"/>
              <a:buNone/>
              <a:defRPr b="0" sz="1600" cap="none"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">
  <p:cSld name="TITLE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ctrTitle"/>
          </p:nvPr>
        </p:nvSpPr>
        <p:spPr>
          <a:xfrm>
            <a:off x="529462" y="1638043"/>
            <a:ext cx="820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b="0" sz="2800" cap="none"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rtl="0" algn="l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2pPr>
            <a:lvl3pPr lvl="2" rtl="0" algn="l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3pPr>
            <a:lvl4pPr lvl="3" rtl="0" algn="l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4pPr>
            <a:lvl5pPr lvl="4" rtl="0" algn="l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5pPr>
            <a:lvl6pPr lvl="5" rtl="0" algn="l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6pPr>
            <a:lvl7pPr lvl="6" rtl="0" algn="l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7pPr>
            <a:lvl8pPr lvl="7" rtl="0" algn="l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8pPr>
            <a:lvl9pPr lvl="8" rtl="0" algn="l">
              <a:spcBef>
                <a:spcPts val="500"/>
              </a:spcBef>
              <a:spcAft>
                <a:spcPts val="500"/>
              </a:spcAft>
              <a:buSzPts val="1300"/>
              <a:buChar char="■"/>
              <a:defRPr/>
            </a:lvl9pPr>
          </a:lstStyle>
          <a:p/>
        </p:txBody>
      </p:sp>
      <p:cxnSp>
        <p:nvCxnSpPr>
          <p:cNvPr id="32" name="Google Shape;32;p5"/>
          <p:cNvCxnSpPr/>
          <p:nvPr/>
        </p:nvCxnSpPr>
        <p:spPr>
          <a:xfrm>
            <a:off x="460375" y="303498"/>
            <a:ext cx="8223300" cy="0"/>
          </a:xfrm>
          <a:prstGeom prst="straightConnector1">
            <a:avLst/>
          </a:prstGeom>
          <a:noFill/>
          <a:ln cap="flat" cmpd="sng" w="508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" name="Google Shape;33;p5"/>
          <p:cNvCxnSpPr/>
          <p:nvPr/>
        </p:nvCxnSpPr>
        <p:spPr>
          <a:xfrm>
            <a:off x="468612" y="4585097"/>
            <a:ext cx="8205900" cy="0"/>
          </a:xfrm>
          <a:prstGeom prst="straightConnector1">
            <a:avLst/>
          </a:prstGeom>
          <a:noFill/>
          <a:ln cap="flat" cmpd="sng" w="317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" name="Google Shape;34;p5"/>
          <p:cNvSpPr/>
          <p:nvPr/>
        </p:nvSpPr>
        <p:spPr>
          <a:xfrm>
            <a:off x="7511450" y="4677675"/>
            <a:ext cx="1209900" cy="38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460375" y="4677675"/>
            <a:ext cx="1209900" cy="38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ffset title only" type="tx">
  <p:cSld name="TITLE_AND_BOD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58337" y="251100"/>
            <a:ext cx="84255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b="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rtl="0" algn="l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2pPr>
            <a:lvl3pPr lvl="2" rtl="0" algn="l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3pPr>
            <a:lvl4pPr lvl="3" rtl="0" algn="l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4pPr>
            <a:lvl5pPr lvl="4" rtl="0" algn="l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5pPr>
            <a:lvl6pPr lvl="5" rtl="0" algn="l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6pPr>
            <a:lvl7pPr lvl="6" rtl="0" algn="l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7pPr>
            <a:lvl8pPr lvl="7" rtl="0" algn="l">
              <a:spcBef>
                <a:spcPts val="500"/>
              </a:spcBef>
              <a:spcAft>
                <a:spcPts val="0"/>
              </a:spcAft>
              <a:buSzPts val="1300"/>
              <a:buChar char="■"/>
              <a:defRPr/>
            </a:lvl8pPr>
            <a:lvl9pPr lvl="8" rtl="0" algn="l">
              <a:spcBef>
                <a:spcPts val="500"/>
              </a:spcBef>
              <a:spcAft>
                <a:spcPts val="500"/>
              </a:spcAft>
              <a:buSzPts val="13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2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ctrTitle"/>
          </p:nvPr>
        </p:nvSpPr>
        <p:spPr>
          <a:xfrm>
            <a:off x="483000" y="751050"/>
            <a:ext cx="8178000" cy="120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b="0" sz="2800"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1" name="Google Shape;41;p7"/>
          <p:cNvSpPr txBox="1"/>
          <p:nvPr>
            <p:ph idx="1" type="subTitle"/>
          </p:nvPr>
        </p:nvSpPr>
        <p:spPr>
          <a:xfrm>
            <a:off x="311700" y="2106150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Light"/>
              <a:buNone/>
              <a:defRPr sz="2400"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69524" y="303498"/>
            <a:ext cx="8205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69524" y="1329612"/>
            <a:ext cx="8205900" cy="13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115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oto Sans Symbols"/>
              <a:buChar char="■"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115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oto Sans Symbols"/>
              <a:buChar char="■"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11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oto Sans Symbols"/>
              <a:buChar char="■"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11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oto Sans Symbols"/>
              <a:buChar char="■"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11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oto Sans Symbols"/>
              <a:buChar char="■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oto Sans Symbols"/>
              <a:buChar char="■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oto Sans Symbols"/>
              <a:buChar char="■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300"/>
              <a:buFont typeface="Noto Sans Symbols"/>
              <a:buChar char="■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8" name="Google Shape;8;p1"/>
          <p:cNvCxnSpPr/>
          <p:nvPr/>
        </p:nvCxnSpPr>
        <p:spPr>
          <a:xfrm>
            <a:off x="469524" y="4585097"/>
            <a:ext cx="8205900" cy="0"/>
          </a:xfrm>
          <a:prstGeom prst="straightConnector1">
            <a:avLst/>
          </a:prstGeom>
          <a:noFill/>
          <a:ln cap="flat" cmpd="sng" w="317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itwm_43mm_300dpi_srgb" id="9" name="Google Shape;9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612436" y="4732050"/>
            <a:ext cx="1062951" cy="28924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/>
        </p:nvSpPr>
        <p:spPr>
          <a:xfrm>
            <a:off x="469537" y="4732045"/>
            <a:ext cx="18003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fld id="{00000000-1234-1234-1234-123412341234}" type="slidenum">
              <a:rPr lang="en-GB" sz="1000">
                <a:solidFill>
                  <a:srgbClr val="179C7E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r>
              <a:rPr lang="en-GB" sz="1000">
                <a:solidFill>
                  <a:srgbClr val="179C7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000">
              <a:solidFill>
                <a:srgbClr val="179C7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600" u="none" cap="none" strike="noStrik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© Fraunhofer ITWM</a:t>
            </a:r>
            <a:endParaRPr sz="1000">
              <a:solidFill>
                <a:srgbClr val="434343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gif"/><Relationship Id="rId4" Type="http://schemas.openxmlformats.org/officeDocument/2006/relationships/image" Target="../media/image15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gif"/><Relationship Id="rId4" Type="http://schemas.openxmlformats.org/officeDocument/2006/relationships/image" Target="../media/image15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gif"/><Relationship Id="rId4" Type="http://schemas.openxmlformats.org/officeDocument/2006/relationships/image" Target="../media/image15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28.png"/><Relationship Id="rId5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28.png"/><Relationship Id="rId5" Type="http://schemas.openxmlformats.org/officeDocument/2006/relationships/image" Target="../media/image19.png"/><Relationship Id="rId6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Relationship Id="rId4" Type="http://schemas.openxmlformats.org/officeDocument/2006/relationships/image" Target="../media/image46.png"/><Relationship Id="rId9" Type="http://schemas.openxmlformats.org/officeDocument/2006/relationships/image" Target="../media/image45.png"/><Relationship Id="rId5" Type="http://schemas.openxmlformats.org/officeDocument/2006/relationships/image" Target="../media/image24.png"/><Relationship Id="rId6" Type="http://schemas.openxmlformats.org/officeDocument/2006/relationships/image" Target="../media/image52.png"/><Relationship Id="rId7" Type="http://schemas.openxmlformats.org/officeDocument/2006/relationships/image" Target="../media/image25.png"/><Relationship Id="rId8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Relationship Id="rId4" Type="http://schemas.openxmlformats.org/officeDocument/2006/relationships/image" Target="../media/image30.png"/><Relationship Id="rId5" Type="http://schemas.openxmlformats.org/officeDocument/2006/relationships/image" Target="../media/image4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png"/><Relationship Id="rId4" Type="http://schemas.openxmlformats.org/officeDocument/2006/relationships/image" Target="../media/image30.png"/><Relationship Id="rId5" Type="http://schemas.openxmlformats.org/officeDocument/2006/relationships/image" Target="../media/image4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7.png"/><Relationship Id="rId4" Type="http://schemas.openxmlformats.org/officeDocument/2006/relationships/image" Target="../media/image56.png"/><Relationship Id="rId5" Type="http://schemas.openxmlformats.org/officeDocument/2006/relationships/image" Target="../media/image5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8.png"/><Relationship Id="rId5" Type="http://schemas.openxmlformats.org/officeDocument/2006/relationships/image" Target="../media/image1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4.jpg"/><Relationship Id="rId7" Type="http://schemas.openxmlformats.org/officeDocument/2006/relationships/image" Target="../media/image10.jpg"/><Relationship Id="rId8" Type="http://schemas.openxmlformats.org/officeDocument/2006/relationships/image" Target="../media/image3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image" Target="../media/image3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4.jpg"/><Relationship Id="rId8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10" Type="http://schemas.openxmlformats.org/officeDocument/2006/relationships/image" Target="../media/image3.jpg"/><Relationship Id="rId9" Type="http://schemas.openxmlformats.org/officeDocument/2006/relationships/image" Target="../media/image10.jpg"/><Relationship Id="rId5" Type="http://schemas.openxmlformats.org/officeDocument/2006/relationships/image" Target="../media/image7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gif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ctrTitle"/>
          </p:nvPr>
        </p:nvSpPr>
        <p:spPr>
          <a:xfrm>
            <a:off x="468612" y="477443"/>
            <a:ext cx="82059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Synthetic Data for Defect Segmentation 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Complex Metal Surfaces</a:t>
            </a:r>
            <a:endParaRPr/>
          </a:p>
        </p:txBody>
      </p:sp>
      <p:sp>
        <p:nvSpPr>
          <p:cNvPr id="47" name="Google Shape;47;p8"/>
          <p:cNvSpPr txBox="1"/>
          <p:nvPr>
            <p:ph idx="2" type="ctrTitle"/>
          </p:nvPr>
        </p:nvSpPr>
        <p:spPr>
          <a:xfrm>
            <a:off x="460375" y="1401225"/>
            <a:ext cx="8205900" cy="246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/>
              <a:t>Juraj Fulir</a:t>
            </a:r>
            <a:r>
              <a:rPr lang="en-GB"/>
              <a:t>, Lovro Bosnar, Hans Hagen, Petra Gospodnetić</a:t>
            </a:r>
            <a:endParaRPr/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9163" y="2801137"/>
            <a:ext cx="3095667" cy="11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/>
          <p:nvPr/>
        </p:nvSpPr>
        <p:spPr>
          <a:xfrm>
            <a:off x="469062" y="2210112"/>
            <a:ext cx="82059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rPr lang="en-GB" sz="1500">
                <a:latin typeface="Roboto Light"/>
                <a:ea typeface="Roboto Light"/>
                <a:cs typeface="Roboto Light"/>
                <a:sym typeface="Roboto Light"/>
              </a:rPr>
              <a:t>CVPR 2023 - VISION</a:t>
            </a:r>
            <a:r>
              <a:rPr lang="en-GB" sz="15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Workshop</a:t>
            </a:r>
            <a:endParaRPr sz="15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0" name="Google Shape;5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95775" y="3030800"/>
            <a:ext cx="3198950" cy="81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contributions</a:t>
            </a:r>
            <a:endParaRPr/>
          </a:p>
        </p:txBody>
      </p:sp>
      <p:sp>
        <p:nvSpPr>
          <p:cNvPr id="152" name="Google Shape;152;p17"/>
          <p:cNvSpPr txBox="1"/>
          <p:nvPr>
            <p:ph idx="1" type="body"/>
          </p:nvPr>
        </p:nvSpPr>
        <p:spPr>
          <a:xfrm>
            <a:off x="469524" y="1329612"/>
            <a:ext cx="82059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New dataset for defect recognition → complex surface geometry and texture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Synthetic dataset equivalent → using recent procedural methods by Bosnar et.al.</a:t>
            </a:r>
            <a:endParaRPr/>
          </a:p>
        </p:txBody>
      </p:sp>
      <p:sp>
        <p:nvSpPr>
          <p:cNvPr id="153" name="Google Shape;153;p17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7"/>
          <p:cNvSpPr txBox="1"/>
          <p:nvPr/>
        </p:nvSpPr>
        <p:spPr>
          <a:xfrm>
            <a:off x="469525" y="3187425"/>
            <a:ext cx="131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79C7E"/>
                </a:solidFill>
                <a:latin typeface="Roboto"/>
                <a:ea typeface="Roboto"/>
                <a:cs typeface="Roboto"/>
                <a:sym typeface="Roboto"/>
              </a:rPr>
              <a:t>Real data →</a:t>
            </a:r>
            <a:endParaRPr>
              <a:solidFill>
                <a:srgbClr val="179C7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17"/>
          <p:cNvSpPr txBox="1"/>
          <p:nvPr/>
        </p:nvSpPr>
        <p:spPr>
          <a:xfrm>
            <a:off x="7358650" y="3187425"/>
            <a:ext cx="131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79C7E"/>
                </a:solidFill>
                <a:latin typeface="Roboto"/>
                <a:ea typeface="Roboto"/>
                <a:cs typeface="Roboto"/>
                <a:sym typeface="Roboto"/>
              </a:rPr>
              <a:t>← Synth data</a:t>
            </a:r>
            <a:endParaRPr>
              <a:solidFill>
                <a:srgbClr val="179C7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 b="10" l="0" r="0" t="0"/>
          <a:stretch/>
        </p:blipFill>
        <p:spPr>
          <a:xfrm>
            <a:off x="4686300" y="2268579"/>
            <a:ext cx="2672350" cy="2237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 rotWithShape="1">
          <a:blip r:embed="rId4">
            <a:alphaModFix/>
          </a:blip>
          <a:srcRect b="0" l="0" r="0" t="9"/>
          <a:stretch/>
        </p:blipFill>
        <p:spPr>
          <a:xfrm>
            <a:off x="1785350" y="2268598"/>
            <a:ext cx="2672348" cy="2237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contributions</a:t>
            </a:r>
            <a:endParaRPr/>
          </a:p>
        </p:txBody>
      </p:sp>
      <p:sp>
        <p:nvSpPr>
          <p:cNvPr id="163" name="Google Shape;163;p18"/>
          <p:cNvSpPr txBox="1"/>
          <p:nvPr>
            <p:ph idx="1" type="body"/>
          </p:nvPr>
        </p:nvSpPr>
        <p:spPr>
          <a:xfrm>
            <a:off x="469524" y="1329612"/>
            <a:ext cx="8205900" cy="646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New dataset for defect recognition → complex surface geometry and texture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Synthetic dataset equivalent</a:t>
            </a:r>
            <a:r>
              <a:rPr lang="en-GB"/>
              <a:t> → using recent procedural methods by Bosnar et.al.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Comparative study: custom synthetic data or similar datasets</a:t>
            </a:r>
            <a:endParaRPr/>
          </a:p>
        </p:txBody>
      </p:sp>
      <p:sp>
        <p:nvSpPr>
          <p:cNvPr id="164" name="Google Shape;164;p18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8"/>
          <p:cNvSpPr txBox="1"/>
          <p:nvPr/>
        </p:nvSpPr>
        <p:spPr>
          <a:xfrm>
            <a:off x="469525" y="3187425"/>
            <a:ext cx="131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79C7E"/>
                </a:solidFill>
                <a:latin typeface="Roboto"/>
                <a:ea typeface="Roboto"/>
                <a:cs typeface="Roboto"/>
                <a:sym typeface="Roboto"/>
              </a:rPr>
              <a:t>Real data →</a:t>
            </a:r>
            <a:endParaRPr>
              <a:solidFill>
                <a:srgbClr val="179C7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" name="Google Shape;166;p18"/>
          <p:cNvSpPr txBox="1"/>
          <p:nvPr/>
        </p:nvSpPr>
        <p:spPr>
          <a:xfrm>
            <a:off x="7358650" y="3187425"/>
            <a:ext cx="131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79C7E"/>
                </a:solidFill>
                <a:latin typeface="Roboto"/>
                <a:ea typeface="Roboto"/>
                <a:cs typeface="Roboto"/>
                <a:sym typeface="Roboto"/>
              </a:rPr>
              <a:t>← Synth data</a:t>
            </a:r>
            <a:endParaRPr>
              <a:solidFill>
                <a:srgbClr val="179C7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7" name="Google Shape;167;p18"/>
          <p:cNvPicPr preferRelativeResize="0"/>
          <p:nvPr/>
        </p:nvPicPr>
        <p:blipFill rotWithShape="1">
          <a:blip r:embed="rId3">
            <a:alphaModFix/>
          </a:blip>
          <a:srcRect b="10" l="0" r="0" t="0"/>
          <a:stretch/>
        </p:blipFill>
        <p:spPr>
          <a:xfrm>
            <a:off x="4686300" y="2268579"/>
            <a:ext cx="2672350" cy="2237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/>
          <p:cNvPicPr preferRelativeResize="0"/>
          <p:nvPr/>
        </p:nvPicPr>
        <p:blipFill rotWithShape="1">
          <a:blip r:embed="rId4">
            <a:alphaModFix/>
          </a:blip>
          <a:srcRect b="0" l="0" r="0" t="9"/>
          <a:stretch/>
        </p:blipFill>
        <p:spPr>
          <a:xfrm>
            <a:off x="1785350" y="2268598"/>
            <a:ext cx="2672348" cy="2237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contributions</a:t>
            </a:r>
            <a:endParaRPr/>
          </a:p>
        </p:txBody>
      </p:sp>
      <p:sp>
        <p:nvSpPr>
          <p:cNvPr id="174" name="Google Shape;174;p19"/>
          <p:cNvSpPr txBox="1"/>
          <p:nvPr>
            <p:ph idx="1" type="body"/>
          </p:nvPr>
        </p:nvSpPr>
        <p:spPr>
          <a:xfrm>
            <a:off x="469524" y="1329612"/>
            <a:ext cx="8205900" cy="861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New dataset for defect recognition → complex surface geometry and texture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Synthetic dataset equivalent</a:t>
            </a:r>
            <a:r>
              <a:rPr lang="en-GB"/>
              <a:t> → using recent procedural methods by Bosnar et.al.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Comparative study: custom synthetic data or similar datasets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Methods for improving model performance</a:t>
            </a:r>
            <a:endParaRPr/>
          </a:p>
        </p:txBody>
      </p:sp>
      <p:sp>
        <p:nvSpPr>
          <p:cNvPr id="175" name="Google Shape;175;p19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9"/>
          <p:cNvSpPr txBox="1"/>
          <p:nvPr/>
        </p:nvSpPr>
        <p:spPr>
          <a:xfrm>
            <a:off x="469525" y="3187425"/>
            <a:ext cx="131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79C7E"/>
                </a:solidFill>
                <a:latin typeface="Roboto"/>
                <a:ea typeface="Roboto"/>
                <a:cs typeface="Roboto"/>
                <a:sym typeface="Roboto"/>
              </a:rPr>
              <a:t>Real data →</a:t>
            </a:r>
            <a:endParaRPr>
              <a:solidFill>
                <a:srgbClr val="179C7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p19"/>
          <p:cNvSpPr txBox="1"/>
          <p:nvPr/>
        </p:nvSpPr>
        <p:spPr>
          <a:xfrm>
            <a:off x="7358650" y="3187425"/>
            <a:ext cx="131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79C7E"/>
                </a:solidFill>
                <a:latin typeface="Roboto"/>
                <a:ea typeface="Roboto"/>
                <a:cs typeface="Roboto"/>
                <a:sym typeface="Roboto"/>
              </a:rPr>
              <a:t>← Synth data</a:t>
            </a:r>
            <a:endParaRPr>
              <a:solidFill>
                <a:srgbClr val="179C7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8" name="Google Shape;178;p19"/>
          <p:cNvPicPr preferRelativeResize="0"/>
          <p:nvPr/>
        </p:nvPicPr>
        <p:blipFill rotWithShape="1">
          <a:blip r:embed="rId3">
            <a:alphaModFix/>
          </a:blip>
          <a:srcRect b="10" l="0" r="0" t="0"/>
          <a:stretch/>
        </p:blipFill>
        <p:spPr>
          <a:xfrm>
            <a:off x="4686300" y="2268579"/>
            <a:ext cx="2672350" cy="2237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 rotWithShape="1">
          <a:blip r:embed="rId4">
            <a:alphaModFix/>
          </a:blip>
          <a:srcRect b="0" l="0" r="0" t="9"/>
          <a:stretch/>
        </p:blipFill>
        <p:spPr>
          <a:xfrm>
            <a:off x="1785350" y="2268598"/>
            <a:ext cx="2672348" cy="2237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0"/>
          <p:cNvSpPr txBox="1"/>
          <p:nvPr>
            <p:ph type="title"/>
          </p:nvPr>
        </p:nvSpPr>
        <p:spPr>
          <a:xfrm>
            <a:off x="469049" y="353373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RealClutch dataset</a:t>
            </a:r>
            <a:endParaRPr/>
          </a:p>
        </p:txBody>
      </p:sp>
      <p:sp>
        <p:nvSpPr>
          <p:cNvPr id="185" name="Google Shape;185;p20"/>
          <p:cNvSpPr txBox="1"/>
          <p:nvPr>
            <p:ph idx="1" type="body"/>
          </p:nvPr>
        </p:nvSpPr>
        <p:spPr>
          <a:xfrm>
            <a:off x="469524" y="1329612"/>
            <a:ext cx="8205900" cy="2101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Description</a:t>
            </a:r>
            <a:endParaRPr/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6 objects, 3 manually defected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4 distinct surface textures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2 variations of inner milling texture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Acquisition in </a:t>
            </a:r>
            <a:r>
              <a:rPr lang="en-GB"/>
              <a:t>dark environment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516 images (grayscale)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Manually annotated only significant defects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Goal</a:t>
            </a:r>
            <a:endParaRPr/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Image segmentation of significant defects</a:t>
            </a:r>
            <a:endParaRPr/>
          </a:p>
        </p:txBody>
      </p:sp>
      <p:sp>
        <p:nvSpPr>
          <p:cNvPr id="186" name="Google Shape;186;p20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375326" y="1639000"/>
            <a:ext cx="4244049" cy="272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3650" y="303500"/>
            <a:ext cx="1709249" cy="1474351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3960000" dist="9525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Random cropping</a:t>
            </a:r>
            <a:endParaRPr/>
          </a:p>
        </p:txBody>
      </p:sp>
      <p:sp>
        <p:nvSpPr>
          <p:cNvPr id="194" name="Google Shape;194;p21"/>
          <p:cNvSpPr txBox="1"/>
          <p:nvPr>
            <p:ph idx="1" type="body"/>
          </p:nvPr>
        </p:nvSpPr>
        <p:spPr>
          <a:xfrm>
            <a:off x="4743924" y="1011700"/>
            <a:ext cx="39315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Large images (halved to 1224x1025)</a:t>
            </a:r>
            <a:endParaRPr/>
          </a:p>
        </p:txBody>
      </p:sp>
      <p:sp>
        <p:nvSpPr>
          <p:cNvPr id="195" name="Google Shape;195;p21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865838" y="615363"/>
            <a:ext cx="3371625" cy="416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1"/>
          <p:cNvSpPr txBox="1"/>
          <p:nvPr/>
        </p:nvSpPr>
        <p:spPr>
          <a:xfrm>
            <a:off x="469525" y="686100"/>
            <a:ext cx="195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Image sample 1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" name="Google Shape;198;p21"/>
          <p:cNvSpPr txBox="1"/>
          <p:nvPr/>
        </p:nvSpPr>
        <p:spPr>
          <a:xfrm>
            <a:off x="2673777" y="687700"/>
            <a:ext cx="195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Image sample 2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2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Random cropping</a:t>
            </a:r>
            <a:endParaRPr/>
          </a:p>
        </p:txBody>
      </p:sp>
      <p:sp>
        <p:nvSpPr>
          <p:cNvPr id="204" name="Google Shape;204;p22"/>
          <p:cNvSpPr txBox="1"/>
          <p:nvPr>
            <p:ph idx="1" type="body"/>
          </p:nvPr>
        </p:nvSpPr>
        <p:spPr>
          <a:xfrm>
            <a:off x="4743924" y="1011700"/>
            <a:ext cx="3931500" cy="631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Large images (halved to 1224x1025)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Many random crops end up in dark regions (background)</a:t>
            </a:r>
            <a:endParaRPr/>
          </a:p>
        </p:txBody>
      </p:sp>
      <p:sp>
        <p:nvSpPr>
          <p:cNvPr id="205" name="Google Shape;205;p22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865838" y="615363"/>
            <a:ext cx="3371625" cy="4164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2"/>
          <p:cNvSpPr/>
          <p:nvPr/>
        </p:nvSpPr>
        <p:spPr>
          <a:xfrm>
            <a:off x="4118025" y="1952050"/>
            <a:ext cx="431100" cy="4311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2"/>
          <p:cNvSpPr/>
          <p:nvPr/>
        </p:nvSpPr>
        <p:spPr>
          <a:xfrm>
            <a:off x="4041825" y="2790250"/>
            <a:ext cx="431100" cy="4311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2"/>
          <p:cNvSpPr txBox="1"/>
          <p:nvPr/>
        </p:nvSpPr>
        <p:spPr>
          <a:xfrm>
            <a:off x="469525" y="686100"/>
            <a:ext cx="195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Image sample 1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" name="Google Shape;210;p22"/>
          <p:cNvSpPr txBox="1"/>
          <p:nvPr/>
        </p:nvSpPr>
        <p:spPr>
          <a:xfrm>
            <a:off x="2673777" y="687700"/>
            <a:ext cx="195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Image sample 2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Random cropping</a:t>
            </a:r>
            <a:endParaRPr/>
          </a:p>
        </p:txBody>
      </p:sp>
      <p:sp>
        <p:nvSpPr>
          <p:cNvPr id="216" name="Google Shape;216;p23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23"/>
          <p:cNvPicPr preferRelativeResize="0"/>
          <p:nvPr/>
        </p:nvPicPr>
        <p:blipFill rotWithShape="1">
          <a:blip r:embed="rId3">
            <a:alphaModFix/>
          </a:blip>
          <a:srcRect b="0" l="0" r="0" t="51444"/>
          <a:stretch/>
        </p:blipFill>
        <p:spPr>
          <a:xfrm rot="5400000">
            <a:off x="-205300" y="1686526"/>
            <a:ext cx="3371625" cy="202197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3"/>
          <p:cNvSpPr txBox="1"/>
          <p:nvPr>
            <p:ph idx="1" type="body"/>
          </p:nvPr>
        </p:nvSpPr>
        <p:spPr>
          <a:xfrm>
            <a:off x="4743924" y="1011700"/>
            <a:ext cx="3931500" cy="846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Large images (halved to 1224x1025)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Many random crops end up in dark regions (background)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Bias cropping to higher intensities</a:t>
            </a:r>
            <a:endParaRPr/>
          </a:p>
        </p:txBody>
      </p:sp>
      <p:pic>
        <p:nvPicPr>
          <p:cNvPr id="219" name="Google Shape;21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6828" y="1011700"/>
            <a:ext cx="1948525" cy="163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6828" y="2743250"/>
            <a:ext cx="1948525" cy="163264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3"/>
          <p:cNvSpPr/>
          <p:nvPr/>
        </p:nvSpPr>
        <p:spPr>
          <a:xfrm>
            <a:off x="3965625" y="1494850"/>
            <a:ext cx="431100" cy="4311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3"/>
          <p:cNvSpPr/>
          <p:nvPr/>
        </p:nvSpPr>
        <p:spPr>
          <a:xfrm>
            <a:off x="3737025" y="3171250"/>
            <a:ext cx="431100" cy="4311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3"/>
          <p:cNvSpPr txBox="1"/>
          <p:nvPr/>
        </p:nvSpPr>
        <p:spPr>
          <a:xfrm>
            <a:off x="469525" y="686100"/>
            <a:ext cx="195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Image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" name="Google Shape;224;p23"/>
          <p:cNvSpPr txBox="1"/>
          <p:nvPr/>
        </p:nvSpPr>
        <p:spPr>
          <a:xfrm>
            <a:off x="2673777" y="687700"/>
            <a:ext cx="195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Thresholded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4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Random cropping</a:t>
            </a:r>
            <a:endParaRPr/>
          </a:p>
        </p:txBody>
      </p:sp>
      <p:sp>
        <p:nvSpPr>
          <p:cNvPr id="230" name="Google Shape;230;p24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24"/>
          <p:cNvPicPr preferRelativeResize="0"/>
          <p:nvPr/>
        </p:nvPicPr>
        <p:blipFill rotWithShape="1">
          <a:blip r:embed="rId3">
            <a:alphaModFix/>
          </a:blip>
          <a:srcRect b="0" l="0" r="0" t="51444"/>
          <a:stretch/>
        </p:blipFill>
        <p:spPr>
          <a:xfrm rot="5400000">
            <a:off x="-205300" y="1686526"/>
            <a:ext cx="3371625" cy="202197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4"/>
          <p:cNvSpPr txBox="1"/>
          <p:nvPr>
            <p:ph idx="1" type="body"/>
          </p:nvPr>
        </p:nvSpPr>
        <p:spPr>
          <a:xfrm>
            <a:off x="4743924" y="1011700"/>
            <a:ext cx="3931500" cy="1062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Large images (halved to 1224x1025)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Many random crops end up in dark regions (background)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Bias cropping to higher intensities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Higher performance and stability</a:t>
            </a:r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6828" y="1011700"/>
            <a:ext cx="1948525" cy="163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6828" y="2743250"/>
            <a:ext cx="1948525" cy="163264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4"/>
          <p:cNvSpPr/>
          <p:nvPr/>
        </p:nvSpPr>
        <p:spPr>
          <a:xfrm>
            <a:off x="3737025" y="3171250"/>
            <a:ext cx="431100" cy="4311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4"/>
          <p:cNvSpPr/>
          <p:nvPr/>
        </p:nvSpPr>
        <p:spPr>
          <a:xfrm>
            <a:off x="3965625" y="1494850"/>
            <a:ext cx="431100" cy="4311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4"/>
          <p:cNvSpPr txBox="1"/>
          <p:nvPr/>
        </p:nvSpPr>
        <p:spPr>
          <a:xfrm>
            <a:off x="469525" y="686100"/>
            <a:ext cx="195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Image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" name="Google Shape;238;p24"/>
          <p:cNvSpPr txBox="1"/>
          <p:nvPr/>
        </p:nvSpPr>
        <p:spPr>
          <a:xfrm>
            <a:off x="2673777" y="687700"/>
            <a:ext cx="195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Thresholded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9" name="Google Shape;239;p24" title="Points scored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9353" y="2176500"/>
            <a:ext cx="3816063" cy="22705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p24"/>
          <p:cNvCxnSpPr/>
          <p:nvPr/>
        </p:nvCxnSpPr>
        <p:spPr>
          <a:xfrm>
            <a:off x="7361025" y="2578825"/>
            <a:ext cx="503100" cy="15021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5"/>
          <p:cNvSpPr txBox="1"/>
          <p:nvPr>
            <p:ph type="ctrTitle"/>
          </p:nvPr>
        </p:nvSpPr>
        <p:spPr>
          <a:xfrm>
            <a:off x="483000" y="751050"/>
            <a:ext cx="8178000" cy="120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Comparative study</a:t>
            </a:r>
            <a:endParaRPr/>
          </a:p>
        </p:txBody>
      </p:sp>
      <p:sp>
        <p:nvSpPr>
          <p:cNvPr id="246" name="Google Shape;246;p25"/>
          <p:cNvSpPr txBox="1"/>
          <p:nvPr>
            <p:ph idx="1" type="subTitle"/>
          </p:nvPr>
        </p:nvSpPr>
        <p:spPr>
          <a:xfrm>
            <a:off x="311700" y="2106150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Comparative study</a:t>
            </a:r>
            <a:endParaRPr/>
          </a:p>
        </p:txBody>
      </p:sp>
      <p:sp>
        <p:nvSpPr>
          <p:cNvPr id="252" name="Google Shape;252;p26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26"/>
          <p:cNvPicPr preferRelativeResize="0"/>
          <p:nvPr/>
        </p:nvPicPr>
        <p:blipFill rotWithShape="1">
          <a:blip r:embed="rId3">
            <a:alphaModFix/>
          </a:blip>
          <a:srcRect b="0" l="86234" r="0" t="0"/>
          <a:stretch/>
        </p:blipFill>
        <p:spPr>
          <a:xfrm>
            <a:off x="547250" y="770700"/>
            <a:ext cx="658850" cy="369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6"/>
          <p:cNvSpPr txBox="1"/>
          <p:nvPr>
            <p:ph idx="3" type="body"/>
          </p:nvPr>
        </p:nvSpPr>
        <p:spPr>
          <a:xfrm>
            <a:off x="5425525" y="770625"/>
            <a:ext cx="3702000" cy="3690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Similarities: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br>
              <a:rPr lang="en-GB"/>
            </a:br>
            <a:r>
              <a:rPr lang="en-GB"/>
              <a:t>-   Defect shapes and material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-   Surface material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-   Shadowing effect of curved surfaces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-   Complex geometry and multiple textures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-   Defect visibility changes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rPr lang="en-GB"/>
              <a:t>-   Similar geometry and acquisition setup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</a:t>
            </a:r>
            <a:endParaRPr/>
          </a:p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469524" y="1329612"/>
            <a:ext cx="82059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Defects are diverse and rare → Data shortage</a:t>
            </a:r>
            <a:endParaRPr/>
          </a:p>
        </p:txBody>
      </p:sp>
      <p:sp>
        <p:nvSpPr>
          <p:cNvPr id="57" name="Google Shape;57;p9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58" name="Google Shape;58;p9"/>
          <p:cNvPicPr preferRelativeResize="0"/>
          <p:nvPr/>
        </p:nvPicPr>
        <p:blipFill rotWithShape="1">
          <a:blip r:embed="rId3">
            <a:alphaModFix/>
          </a:blip>
          <a:srcRect b="0" l="86234" r="0" t="10984"/>
          <a:stretch/>
        </p:blipFill>
        <p:spPr>
          <a:xfrm>
            <a:off x="7848071" y="379700"/>
            <a:ext cx="827355" cy="412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7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Comparative study</a:t>
            </a:r>
            <a:r>
              <a:rPr lang="en-GB"/>
              <a:t> - DAGM</a:t>
            </a:r>
            <a:endParaRPr/>
          </a:p>
        </p:txBody>
      </p:sp>
      <p:sp>
        <p:nvSpPr>
          <p:cNvPr id="260" name="Google Shape;260;p27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27"/>
          <p:cNvPicPr preferRelativeResize="0"/>
          <p:nvPr/>
        </p:nvPicPr>
        <p:blipFill rotWithShape="1">
          <a:blip r:embed="rId3">
            <a:alphaModFix/>
          </a:blip>
          <a:srcRect b="0" l="0" r="86234" t="0"/>
          <a:stretch/>
        </p:blipFill>
        <p:spPr>
          <a:xfrm>
            <a:off x="1283300" y="770700"/>
            <a:ext cx="658850" cy="369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7"/>
          <p:cNvPicPr preferRelativeResize="0"/>
          <p:nvPr/>
        </p:nvPicPr>
        <p:blipFill rotWithShape="1">
          <a:blip r:embed="rId3">
            <a:alphaModFix/>
          </a:blip>
          <a:srcRect b="0" l="86234" r="0" t="0"/>
          <a:stretch/>
        </p:blipFill>
        <p:spPr>
          <a:xfrm>
            <a:off x="547250" y="770700"/>
            <a:ext cx="658850" cy="369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7"/>
          <p:cNvSpPr txBox="1"/>
          <p:nvPr>
            <p:ph idx="3" type="body"/>
          </p:nvPr>
        </p:nvSpPr>
        <p:spPr>
          <a:xfrm>
            <a:off x="5425525" y="770625"/>
            <a:ext cx="3702000" cy="3690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Similarities: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C0000"/>
                </a:solidFill>
              </a:rPr>
              <a:t>-   Defect shapes and material</a:t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C0000"/>
                </a:solidFill>
              </a:rPr>
              <a:t>-   Surface material</a:t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C0000"/>
                </a:solidFill>
              </a:rPr>
              <a:t>-   </a:t>
            </a:r>
            <a:r>
              <a:rPr lang="en-GB">
                <a:solidFill>
                  <a:srgbClr val="CC0000"/>
                </a:solidFill>
              </a:rPr>
              <a:t>Shadowing effect of curved surfaces</a:t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C0000"/>
                </a:solidFill>
              </a:rPr>
              <a:t>-   Complex geometry and multiple textures</a:t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C0000"/>
                </a:solidFill>
              </a:rPr>
              <a:t>-   Defect visibility changes</a:t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rPr lang="en-GB">
                <a:solidFill>
                  <a:srgbClr val="CC0000"/>
                </a:solidFill>
              </a:rPr>
              <a:t>-   </a:t>
            </a:r>
            <a:r>
              <a:rPr lang="en-GB">
                <a:solidFill>
                  <a:srgbClr val="CC0000"/>
                </a:solidFill>
              </a:rPr>
              <a:t>Similar geometry and acquisition setup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264" name="Google Shape;264;p27"/>
          <p:cNvSpPr txBox="1"/>
          <p:nvPr/>
        </p:nvSpPr>
        <p:spPr>
          <a:xfrm>
            <a:off x="1919750" y="4186484"/>
            <a:ext cx="509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Wieler M. et. al.: Weakly supervised learning for industrial optical inspection (2007)</a:t>
            </a:r>
            <a:endParaRPr sz="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8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Comparative study</a:t>
            </a:r>
            <a:r>
              <a:rPr lang="en-GB"/>
              <a:t> - Kolektor Surface Defects Dataset v2</a:t>
            </a:r>
            <a:endParaRPr/>
          </a:p>
        </p:txBody>
      </p:sp>
      <p:sp>
        <p:nvSpPr>
          <p:cNvPr id="270" name="Google Shape;270;p28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271" name="Google Shape;271;p28"/>
          <p:cNvPicPr preferRelativeResize="0"/>
          <p:nvPr/>
        </p:nvPicPr>
        <p:blipFill rotWithShape="1">
          <a:blip r:embed="rId3">
            <a:alphaModFix/>
          </a:blip>
          <a:srcRect b="0" l="0" r="72201" t="0"/>
          <a:stretch/>
        </p:blipFill>
        <p:spPr>
          <a:xfrm>
            <a:off x="1283300" y="770700"/>
            <a:ext cx="1330501" cy="369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8"/>
          <p:cNvPicPr preferRelativeResize="0"/>
          <p:nvPr/>
        </p:nvPicPr>
        <p:blipFill rotWithShape="1">
          <a:blip r:embed="rId3">
            <a:alphaModFix/>
          </a:blip>
          <a:srcRect b="0" l="86234" r="0" t="0"/>
          <a:stretch/>
        </p:blipFill>
        <p:spPr>
          <a:xfrm>
            <a:off x="547250" y="770700"/>
            <a:ext cx="658850" cy="369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8"/>
          <p:cNvSpPr txBox="1"/>
          <p:nvPr>
            <p:ph idx="3" type="body"/>
          </p:nvPr>
        </p:nvSpPr>
        <p:spPr>
          <a:xfrm>
            <a:off x="5425525" y="770625"/>
            <a:ext cx="3702000" cy="3690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Similarities: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79C7E"/>
                </a:solidFill>
              </a:rPr>
              <a:t>+</a:t>
            </a:r>
            <a:r>
              <a:rPr lang="en-GB">
                <a:solidFill>
                  <a:srgbClr val="179C7E"/>
                </a:solidFill>
              </a:rPr>
              <a:t> </a:t>
            </a:r>
            <a:r>
              <a:rPr lang="en-GB">
                <a:solidFill>
                  <a:srgbClr val="179C7E"/>
                </a:solidFill>
              </a:rPr>
              <a:t>  </a:t>
            </a:r>
            <a:r>
              <a:rPr lang="en-GB">
                <a:solidFill>
                  <a:srgbClr val="179C7E"/>
                </a:solidFill>
              </a:rPr>
              <a:t>Defect shapes and material</a:t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C0000"/>
                </a:solidFill>
              </a:rPr>
              <a:t>-   Surface material</a:t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C0000"/>
                </a:solidFill>
              </a:rPr>
              <a:t>-   </a:t>
            </a:r>
            <a:r>
              <a:rPr lang="en-GB">
                <a:solidFill>
                  <a:srgbClr val="CC0000"/>
                </a:solidFill>
              </a:rPr>
              <a:t>Shadowing effect of curved surfaces</a:t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CC0000"/>
                </a:solidFill>
              </a:rPr>
              <a:t>-   Complex geometry and multiple textures</a:t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CC0000"/>
                </a:solidFill>
              </a:rPr>
              <a:t>-   Defect visibility changes</a:t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CC0000"/>
                </a:solidFill>
              </a:rPr>
              <a:t>-   Similar geometry and acquisition setup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274" name="Google Shape;274;p28"/>
          <p:cNvSpPr txBox="1"/>
          <p:nvPr/>
        </p:nvSpPr>
        <p:spPr>
          <a:xfrm>
            <a:off x="2605550" y="4186475"/>
            <a:ext cx="5359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Božič J. et. al.: Mixed supervision for surface-defect detection: from weakly to fully supervised learning (2021)</a:t>
            </a:r>
            <a:endParaRPr sz="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9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Comparative study</a:t>
            </a:r>
            <a:r>
              <a:rPr lang="en-GB"/>
              <a:t> - Severstal Steel dataset</a:t>
            </a:r>
            <a:endParaRPr/>
          </a:p>
        </p:txBody>
      </p:sp>
      <p:sp>
        <p:nvSpPr>
          <p:cNvPr id="280" name="Google Shape;280;p29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281" name="Google Shape;281;p29"/>
          <p:cNvPicPr preferRelativeResize="0"/>
          <p:nvPr/>
        </p:nvPicPr>
        <p:blipFill rotWithShape="1">
          <a:blip r:embed="rId3">
            <a:alphaModFix/>
          </a:blip>
          <a:srcRect b="0" l="0" r="57266" t="0"/>
          <a:stretch/>
        </p:blipFill>
        <p:spPr>
          <a:xfrm>
            <a:off x="1283300" y="770700"/>
            <a:ext cx="2045249" cy="369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9"/>
          <p:cNvPicPr preferRelativeResize="0"/>
          <p:nvPr/>
        </p:nvPicPr>
        <p:blipFill rotWithShape="1">
          <a:blip r:embed="rId3">
            <a:alphaModFix/>
          </a:blip>
          <a:srcRect b="0" l="86234" r="0" t="0"/>
          <a:stretch/>
        </p:blipFill>
        <p:spPr>
          <a:xfrm>
            <a:off x="547250" y="770700"/>
            <a:ext cx="658850" cy="369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9"/>
          <p:cNvSpPr txBox="1"/>
          <p:nvPr>
            <p:ph idx="3" type="body"/>
          </p:nvPr>
        </p:nvSpPr>
        <p:spPr>
          <a:xfrm>
            <a:off x="5425525" y="770625"/>
            <a:ext cx="3702000" cy="3690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Similarities: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79C7E"/>
                </a:solidFill>
              </a:rPr>
              <a:t>+</a:t>
            </a:r>
            <a:r>
              <a:rPr lang="en-GB">
                <a:solidFill>
                  <a:srgbClr val="179C7E"/>
                </a:solidFill>
              </a:rPr>
              <a:t>   </a:t>
            </a:r>
            <a:r>
              <a:rPr lang="en-GB">
                <a:solidFill>
                  <a:srgbClr val="179C7E"/>
                </a:solidFill>
              </a:rPr>
              <a:t>Defect shapes and material</a:t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79C7E"/>
                </a:solidFill>
              </a:rPr>
              <a:t>+</a:t>
            </a:r>
            <a:r>
              <a:rPr lang="en-GB">
                <a:solidFill>
                  <a:srgbClr val="179C7E"/>
                </a:solidFill>
              </a:rPr>
              <a:t>   Surface material</a:t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C0000"/>
                </a:solidFill>
              </a:rPr>
              <a:t>-   </a:t>
            </a:r>
            <a:r>
              <a:rPr lang="en-GB">
                <a:solidFill>
                  <a:srgbClr val="CC0000"/>
                </a:solidFill>
              </a:rPr>
              <a:t>Shadowing effect of curved surfaces</a:t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CC0000"/>
                </a:solidFill>
              </a:rPr>
              <a:t>-   Complex geometry and multiple textures</a:t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CC0000"/>
                </a:solidFill>
              </a:rPr>
              <a:t>-   Defect visibility changes</a:t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CC0000"/>
                </a:solidFill>
              </a:rPr>
              <a:t>-   Similar geometry and acquisition setup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284" name="Google Shape;284;p29"/>
          <p:cNvSpPr txBox="1"/>
          <p:nvPr/>
        </p:nvSpPr>
        <p:spPr>
          <a:xfrm>
            <a:off x="3291350" y="4186484"/>
            <a:ext cx="509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PAO Severstal: Severstal: Steel Defect Detection (2019)</a:t>
            </a:r>
            <a:endParaRPr sz="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0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Comparative study</a:t>
            </a:r>
            <a:r>
              <a:rPr lang="en-GB"/>
              <a:t> - Magnetic Tile Defects dataset</a:t>
            </a:r>
            <a:endParaRPr/>
          </a:p>
        </p:txBody>
      </p:sp>
      <p:sp>
        <p:nvSpPr>
          <p:cNvPr id="290" name="Google Shape;290;p30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30"/>
          <p:cNvPicPr preferRelativeResize="0"/>
          <p:nvPr/>
        </p:nvPicPr>
        <p:blipFill rotWithShape="1">
          <a:blip r:embed="rId3">
            <a:alphaModFix/>
          </a:blip>
          <a:srcRect b="0" l="0" r="42627" t="0"/>
          <a:stretch/>
        </p:blipFill>
        <p:spPr>
          <a:xfrm>
            <a:off x="1283300" y="770700"/>
            <a:ext cx="2745999" cy="369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0"/>
          <p:cNvPicPr preferRelativeResize="0"/>
          <p:nvPr/>
        </p:nvPicPr>
        <p:blipFill rotWithShape="1">
          <a:blip r:embed="rId3">
            <a:alphaModFix/>
          </a:blip>
          <a:srcRect b="0" l="86234" r="0" t="0"/>
          <a:stretch/>
        </p:blipFill>
        <p:spPr>
          <a:xfrm>
            <a:off x="547250" y="770700"/>
            <a:ext cx="658850" cy="369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0"/>
          <p:cNvSpPr txBox="1"/>
          <p:nvPr>
            <p:ph idx="3" type="body"/>
          </p:nvPr>
        </p:nvSpPr>
        <p:spPr>
          <a:xfrm>
            <a:off x="5425525" y="770625"/>
            <a:ext cx="3702000" cy="3690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Similarities: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79C7E"/>
                </a:solidFill>
              </a:rPr>
              <a:t>+</a:t>
            </a:r>
            <a:r>
              <a:rPr lang="en-GB">
                <a:solidFill>
                  <a:srgbClr val="179C7E"/>
                </a:solidFill>
              </a:rPr>
              <a:t>   </a:t>
            </a:r>
            <a:r>
              <a:rPr lang="en-GB">
                <a:solidFill>
                  <a:srgbClr val="179C7E"/>
                </a:solidFill>
              </a:rPr>
              <a:t>Defect shapes and material</a:t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79C7E"/>
                </a:solidFill>
              </a:rPr>
              <a:t>+   Surface material</a:t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79C7E"/>
                </a:solidFill>
              </a:rPr>
              <a:t>+   </a:t>
            </a:r>
            <a:r>
              <a:rPr lang="en-GB">
                <a:solidFill>
                  <a:srgbClr val="179C7E"/>
                </a:solidFill>
              </a:rPr>
              <a:t>Shadowing effect of curved surfaces</a:t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CC0000"/>
                </a:solidFill>
              </a:rPr>
              <a:t>-   Complex geometry and multiple textures</a:t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CC0000"/>
                </a:solidFill>
              </a:rPr>
              <a:t>-   Defect visibility changes</a:t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CC0000"/>
                </a:solidFill>
              </a:rPr>
              <a:t>-   Similar geometry and acquisition setup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294" name="Google Shape;294;p30"/>
          <p:cNvSpPr txBox="1"/>
          <p:nvPr/>
        </p:nvSpPr>
        <p:spPr>
          <a:xfrm>
            <a:off x="3977150" y="4186484"/>
            <a:ext cx="509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Huang Y. et. al.: Surface defect saliency of magnetic tile (2018)</a:t>
            </a:r>
            <a:endParaRPr sz="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1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Comparative study</a:t>
            </a:r>
            <a:r>
              <a:rPr lang="en-GB"/>
              <a:t> - CSEM Multi Illumination Surface Defect detection dataset</a:t>
            </a:r>
            <a:endParaRPr/>
          </a:p>
        </p:txBody>
      </p:sp>
      <p:sp>
        <p:nvSpPr>
          <p:cNvPr id="300" name="Google Shape;300;p31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31"/>
          <p:cNvPicPr preferRelativeResize="0"/>
          <p:nvPr/>
        </p:nvPicPr>
        <p:blipFill rotWithShape="1">
          <a:blip r:embed="rId3">
            <a:alphaModFix/>
          </a:blip>
          <a:srcRect b="0" l="0" r="28551" t="0"/>
          <a:stretch/>
        </p:blipFill>
        <p:spPr>
          <a:xfrm>
            <a:off x="1283300" y="770700"/>
            <a:ext cx="3419649" cy="369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1"/>
          <p:cNvPicPr preferRelativeResize="0"/>
          <p:nvPr/>
        </p:nvPicPr>
        <p:blipFill rotWithShape="1">
          <a:blip r:embed="rId3">
            <a:alphaModFix/>
          </a:blip>
          <a:srcRect b="0" l="86234" r="0" t="0"/>
          <a:stretch/>
        </p:blipFill>
        <p:spPr>
          <a:xfrm>
            <a:off x="547250" y="770700"/>
            <a:ext cx="658850" cy="369082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1"/>
          <p:cNvSpPr txBox="1"/>
          <p:nvPr>
            <p:ph idx="3" type="body"/>
          </p:nvPr>
        </p:nvSpPr>
        <p:spPr>
          <a:xfrm>
            <a:off x="5425525" y="770625"/>
            <a:ext cx="3702000" cy="3690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Similarities: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79C7E"/>
                </a:solidFill>
              </a:rPr>
              <a:t>+</a:t>
            </a:r>
            <a:r>
              <a:rPr lang="en-GB">
                <a:solidFill>
                  <a:srgbClr val="179C7E"/>
                </a:solidFill>
              </a:rPr>
              <a:t>   </a:t>
            </a:r>
            <a:r>
              <a:rPr lang="en-GB">
                <a:solidFill>
                  <a:srgbClr val="179C7E"/>
                </a:solidFill>
              </a:rPr>
              <a:t>Defect shapes and material</a:t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79C7E"/>
                </a:solidFill>
              </a:rPr>
              <a:t>+   Surface material</a:t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79C7E"/>
                </a:solidFill>
              </a:rPr>
              <a:t>+   </a:t>
            </a:r>
            <a:r>
              <a:rPr lang="en-GB">
                <a:solidFill>
                  <a:srgbClr val="179C7E"/>
                </a:solidFill>
              </a:rPr>
              <a:t>Shadowing effect of curved surfaces</a:t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179C7E"/>
                </a:solidFill>
              </a:rPr>
              <a:t>+   Complex geometry and multiple textures</a:t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hlink"/>
                </a:solidFill>
              </a:rPr>
              <a:t>+   Defect visibility changes</a:t>
            </a:r>
            <a:endParaRPr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CC0000"/>
                </a:solidFill>
              </a:rPr>
              <a:t>-   Similar geometry and acquisition setup</a:t>
            </a:r>
            <a:endParaRPr>
              <a:solidFill>
                <a:srgbClr val="179C7E"/>
              </a:solidFill>
            </a:endParaRPr>
          </a:p>
        </p:txBody>
      </p:sp>
      <p:sp>
        <p:nvSpPr>
          <p:cNvPr id="304" name="Google Shape;304;p31"/>
          <p:cNvSpPr txBox="1"/>
          <p:nvPr/>
        </p:nvSpPr>
        <p:spPr>
          <a:xfrm>
            <a:off x="4662950" y="4186484"/>
            <a:ext cx="509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Honzátko, D. et.al.: Defect segmentation for multi-illumination quality control systems (2021)</a:t>
            </a:r>
            <a:endParaRPr sz="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2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Comparative study</a:t>
            </a:r>
            <a:r>
              <a:rPr lang="en-GB"/>
              <a:t> - SynthClutch</a:t>
            </a:r>
            <a:endParaRPr/>
          </a:p>
        </p:txBody>
      </p:sp>
      <p:sp>
        <p:nvSpPr>
          <p:cNvPr id="310" name="Google Shape;310;p32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311" name="Google Shape;311;p32"/>
          <p:cNvPicPr preferRelativeResize="0"/>
          <p:nvPr/>
        </p:nvPicPr>
        <p:blipFill rotWithShape="1">
          <a:blip r:embed="rId3">
            <a:alphaModFix/>
          </a:blip>
          <a:srcRect b="0" l="0" r="14074" t="0"/>
          <a:stretch/>
        </p:blipFill>
        <p:spPr>
          <a:xfrm>
            <a:off x="1283300" y="770700"/>
            <a:ext cx="4112475" cy="369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2"/>
          <p:cNvPicPr preferRelativeResize="0"/>
          <p:nvPr/>
        </p:nvPicPr>
        <p:blipFill rotWithShape="1">
          <a:blip r:embed="rId3">
            <a:alphaModFix/>
          </a:blip>
          <a:srcRect b="0" l="86234" r="0" t="0"/>
          <a:stretch/>
        </p:blipFill>
        <p:spPr>
          <a:xfrm>
            <a:off x="547250" y="770700"/>
            <a:ext cx="658850" cy="369082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2"/>
          <p:cNvSpPr txBox="1"/>
          <p:nvPr>
            <p:ph idx="3" type="body"/>
          </p:nvPr>
        </p:nvSpPr>
        <p:spPr>
          <a:xfrm>
            <a:off x="5425525" y="770625"/>
            <a:ext cx="3702000" cy="3690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Similarities: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79C7E"/>
                </a:solidFill>
              </a:rPr>
              <a:t>+   </a:t>
            </a:r>
            <a:r>
              <a:rPr lang="en-GB">
                <a:solidFill>
                  <a:srgbClr val="179C7E"/>
                </a:solidFill>
              </a:rPr>
              <a:t>Defect shapes and material</a:t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79C7E"/>
                </a:solidFill>
              </a:rPr>
              <a:t>+   Surface material</a:t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79C7E"/>
                </a:solidFill>
              </a:rPr>
              <a:t>+   </a:t>
            </a:r>
            <a:r>
              <a:rPr lang="en-GB">
                <a:solidFill>
                  <a:srgbClr val="179C7E"/>
                </a:solidFill>
              </a:rPr>
              <a:t>Shadowing effect of curved surfaces</a:t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179C7E"/>
                </a:solidFill>
              </a:rPr>
              <a:t>+</a:t>
            </a:r>
            <a:r>
              <a:rPr lang="en-GB">
                <a:solidFill>
                  <a:srgbClr val="179C7E"/>
                </a:solidFill>
              </a:rPr>
              <a:t>   Complex geometry and multiple textures</a:t>
            </a:r>
            <a:endParaRPr>
              <a:solidFill>
                <a:srgbClr val="179C7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hlink"/>
                </a:solidFill>
              </a:rPr>
              <a:t>+   Defect visibility changes</a:t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179C7E"/>
                </a:solidFill>
              </a:rPr>
              <a:t>+   Similar geometry and acquisition setup</a:t>
            </a:r>
            <a:endParaRPr>
              <a:solidFill>
                <a:srgbClr val="179C7E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3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Synth</a:t>
            </a:r>
            <a:r>
              <a:rPr lang="en-GB"/>
              <a:t>Clutch dataset</a:t>
            </a:r>
            <a:endParaRPr/>
          </a:p>
        </p:txBody>
      </p:sp>
      <p:sp>
        <p:nvSpPr>
          <p:cNvPr id="319" name="Google Shape;319;p33"/>
          <p:cNvSpPr txBox="1"/>
          <p:nvPr>
            <p:ph idx="1" type="body"/>
          </p:nvPr>
        </p:nvSpPr>
        <p:spPr>
          <a:xfrm>
            <a:off x="469525" y="1329600"/>
            <a:ext cx="4409100" cy="1526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Description</a:t>
            </a:r>
            <a:endParaRPr/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40 objects, procedurally defected and textured CAD model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Defect, material and texture parameters sampled within specified ranges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3440 rendered images (grayscale)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Rendered with segmentation annotations</a:t>
            </a:r>
            <a:endParaRPr/>
          </a:p>
        </p:txBody>
      </p:sp>
      <p:sp>
        <p:nvSpPr>
          <p:cNvPr id="320" name="Google Shape;320;p33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321" name="Google Shape;321;p33"/>
          <p:cNvPicPr preferRelativeResize="0"/>
          <p:nvPr/>
        </p:nvPicPr>
        <p:blipFill rotWithShape="1">
          <a:blip r:embed="rId3">
            <a:alphaModFix/>
          </a:blip>
          <a:srcRect b="-678" l="50010" r="25781" t="51488"/>
          <a:stretch/>
        </p:blipFill>
        <p:spPr>
          <a:xfrm>
            <a:off x="4878531" y="81900"/>
            <a:ext cx="1855575" cy="305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3"/>
          <p:cNvPicPr preferRelativeResize="0"/>
          <p:nvPr/>
        </p:nvPicPr>
        <p:blipFill rotWithShape="1">
          <a:blip r:embed="rId3">
            <a:alphaModFix/>
          </a:blip>
          <a:srcRect b="49144" l="50559" r="25693" t="27531"/>
          <a:stretch/>
        </p:blipFill>
        <p:spPr>
          <a:xfrm>
            <a:off x="4917297" y="3083825"/>
            <a:ext cx="1820276" cy="1450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3"/>
          <p:cNvSpPr txBox="1"/>
          <p:nvPr/>
        </p:nvSpPr>
        <p:spPr>
          <a:xfrm>
            <a:off x="469525" y="3717775"/>
            <a:ext cx="4447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L. Bosnar et.al.: Image synthesis pipeline for surface inspection (2020)</a:t>
            </a:r>
            <a:endParaRPr sz="1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L. Bosnar et.al.: Texture synthesis for surface inspection (2022)</a:t>
            </a:r>
            <a:endParaRPr sz="1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L. Bosnar et.al.: Procedural defect modeling for virtual surface </a:t>
            </a:r>
            <a:br>
              <a:rPr lang="en-GB"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inspection environments (2023)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4" name="Google Shape;324;p33"/>
          <p:cNvPicPr preferRelativeResize="0"/>
          <p:nvPr/>
        </p:nvPicPr>
        <p:blipFill rotWithShape="1">
          <a:blip r:embed="rId3">
            <a:alphaModFix/>
          </a:blip>
          <a:srcRect b="-678" l="75796" r="455" t="51488"/>
          <a:stretch/>
        </p:blipFill>
        <p:spPr>
          <a:xfrm>
            <a:off x="6734106" y="81900"/>
            <a:ext cx="1820276" cy="305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3"/>
          <p:cNvPicPr preferRelativeResize="0"/>
          <p:nvPr/>
        </p:nvPicPr>
        <p:blipFill rotWithShape="1">
          <a:blip r:embed="rId3">
            <a:alphaModFix/>
          </a:blip>
          <a:srcRect b="49144" l="75517" r="736" t="27531"/>
          <a:stretch/>
        </p:blipFill>
        <p:spPr>
          <a:xfrm>
            <a:off x="6705757" y="3083825"/>
            <a:ext cx="1820276" cy="145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4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Results</a:t>
            </a:r>
            <a:endParaRPr/>
          </a:p>
        </p:txBody>
      </p:sp>
      <p:sp>
        <p:nvSpPr>
          <p:cNvPr id="331" name="Google Shape;331;p34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332" name="Google Shape;33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403" y="1649995"/>
            <a:ext cx="854388" cy="975988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4"/>
          <p:cNvSpPr/>
          <p:nvPr/>
        </p:nvSpPr>
        <p:spPr>
          <a:xfrm>
            <a:off x="1294163" y="1852167"/>
            <a:ext cx="1681200" cy="567000"/>
          </a:xfrm>
          <a:prstGeom prst="rect">
            <a:avLst/>
          </a:prstGeom>
          <a:solidFill>
            <a:srgbClr val="179C7E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Source data</a:t>
            </a:r>
            <a:b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(train/val subset)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34" name="Google Shape;334;p34"/>
          <p:cNvCxnSpPr>
            <a:stCxn id="333" idx="3"/>
            <a:endCxn id="332" idx="1"/>
          </p:cNvCxnSpPr>
          <p:nvPr/>
        </p:nvCxnSpPr>
        <p:spPr>
          <a:xfrm>
            <a:off x="2975363" y="2135667"/>
            <a:ext cx="377100" cy="2400"/>
          </a:xfrm>
          <a:prstGeom prst="straightConnector1">
            <a:avLst/>
          </a:prstGeom>
          <a:noFill/>
          <a:ln cap="flat" cmpd="sng" w="9525">
            <a:solidFill>
              <a:srgbClr val="179C7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5" name="Google Shape;335;p34"/>
          <p:cNvSpPr txBox="1"/>
          <p:nvPr/>
        </p:nvSpPr>
        <p:spPr>
          <a:xfrm>
            <a:off x="1294163" y="1145901"/>
            <a:ext cx="1146300" cy="42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Training: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36" name="Google Shape;336;p34"/>
          <p:cNvCxnSpPr>
            <a:endCxn id="332" idx="3"/>
          </p:cNvCxnSpPr>
          <p:nvPr/>
        </p:nvCxnSpPr>
        <p:spPr>
          <a:xfrm rot="5400000">
            <a:off x="3933041" y="1657539"/>
            <a:ext cx="754200" cy="206700"/>
          </a:xfrm>
          <a:prstGeom prst="bentConnector2">
            <a:avLst/>
          </a:prstGeom>
          <a:noFill/>
          <a:ln cap="flat" cmpd="sng" w="9525">
            <a:solidFill>
              <a:srgbClr val="179C7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7" name="Google Shape;337;p34"/>
          <p:cNvCxnSpPr/>
          <p:nvPr/>
        </p:nvCxnSpPr>
        <p:spPr>
          <a:xfrm flipH="1" rot="10800000">
            <a:off x="2975363" y="1384767"/>
            <a:ext cx="1437900" cy="750900"/>
          </a:xfrm>
          <a:prstGeom prst="bentConnector3">
            <a:avLst>
              <a:gd fmla="val 6086" name="adj1"/>
            </a:avLst>
          </a:prstGeom>
          <a:noFill/>
          <a:ln cap="flat" cmpd="sng" w="9525">
            <a:solidFill>
              <a:srgbClr val="179C7D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5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Results</a:t>
            </a:r>
            <a:endParaRPr/>
          </a:p>
        </p:txBody>
      </p:sp>
      <p:sp>
        <p:nvSpPr>
          <p:cNvPr id="343" name="Google Shape;343;p35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344" name="Google Shape;34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403" y="1649995"/>
            <a:ext cx="854388" cy="975988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5"/>
          <p:cNvSpPr/>
          <p:nvPr/>
        </p:nvSpPr>
        <p:spPr>
          <a:xfrm>
            <a:off x="1294163" y="1852167"/>
            <a:ext cx="1681200" cy="567000"/>
          </a:xfrm>
          <a:prstGeom prst="rect">
            <a:avLst/>
          </a:prstGeom>
          <a:solidFill>
            <a:srgbClr val="179C7E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Source data</a:t>
            </a:r>
            <a:b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(train/val subset)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46" name="Google Shape;346;p35"/>
          <p:cNvCxnSpPr>
            <a:stCxn id="345" idx="3"/>
            <a:endCxn id="344" idx="1"/>
          </p:cNvCxnSpPr>
          <p:nvPr/>
        </p:nvCxnSpPr>
        <p:spPr>
          <a:xfrm>
            <a:off x="2975363" y="2135667"/>
            <a:ext cx="377100" cy="2400"/>
          </a:xfrm>
          <a:prstGeom prst="straightConnector1">
            <a:avLst/>
          </a:prstGeom>
          <a:noFill/>
          <a:ln cap="flat" cmpd="sng" w="9525">
            <a:solidFill>
              <a:srgbClr val="179C7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7" name="Google Shape;347;p35"/>
          <p:cNvSpPr txBox="1"/>
          <p:nvPr/>
        </p:nvSpPr>
        <p:spPr>
          <a:xfrm>
            <a:off x="1294163" y="1145901"/>
            <a:ext cx="1146300" cy="42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Training: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48" name="Google Shape;348;p35"/>
          <p:cNvCxnSpPr>
            <a:endCxn id="344" idx="3"/>
          </p:cNvCxnSpPr>
          <p:nvPr/>
        </p:nvCxnSpPr>
        <p:spPr>
          <a:xfrm rot="5400000">
            <a:off x="3933041" y="1657539"/>
            <a:ext cx="754200" cy="206700"/>
          </a:xfrm>
          <a:prstGeom prst="bentConnector2">
            <a:avLst/>
          </a:prstGeom>
          <a:noFill/>
          <a:ln cap="flat" cmpd="sng" w="9525">
            <a:solidFill>
              <a:srgbClr val="179C7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9" name="Google Shape;349;p35"/>
          <p:cNvCxnSpPr/>
          <p:nvPr/>
        </p:nvCxnSpPr>
        <p:spPr>
          <a:xfrm flipH="1" rot="10800000">
            <a:off x="2975363" y="1384767"/>
            <a:ext cx="1437900" cy="750900"/>
          </a:xfrm>
          <a:prstGeom prst="bentConnector3">
            <a:avLst>
              <a:gd fmla="val 6086" name="adj1"/>
            </a:avLst>
          </a:prstGeom>
          <a:noFill/>
          <a:ln cap="flat" cmpd="sng" w="9525">
            <a:solidFill>
              <a:srgbClr val="179C7D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50" name="Google Shape;35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1541" y="1652561"/>
            <a:ext cx="854388" cy="975988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5"/>
          <p:cNvSpPr/>
          <p:nvPr/>
        </p:nvSpPr>
        <p:spPr>
          <a:xfrm>
            <a:off x="5267831" y="1857111"/>
            <a:ext cx="1381800" cy="567000"/>
          </a:xfrm>
          <a:prstGeom prst="rect">
            <a:avLst/>
          </a:prstGeom>
          <a:solidFill>
            <a:srgbClr val="179C7E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RealClutch</a:t>
            </a:r>
            <a:b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(test subset)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52" name="Google Shape;352;p35"/>
          <p:cNvCxnSpPr>
            <a:stCxn id="351" idx="3"/>
            <a:endCxn id="350" idx="1"/>
          </p:cNvCxnSpPr>
          <p:nvPr/>
        </p:nvCxnSpPr>
        <p:spPr>
          <a:xfrm>
            <a:off x="6649631" y="2140611"/>
            <a:ext cx="402000" cy="0"/>
          </a:xfrm>
          <a:prstGeom prst="straightConnector1">
            <a:avLst/>
          </a:prstGeom>
          <a:noFill/>
          <a:ln cap="flat" cmpd="sng" w="9525">
            <a:solidFill>
              <a:srgbClr val="179C7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3" name="Google Shape;353;p35"/>
          <p:cNvSpPr txBox="1"/>
          <p:nvPr/>
        </p:nvSpPr>
        <p:spPr>
          <a:xfrm>
            <a:off x="5267831" y="1143350"/>
            <a:ext cx="1146300" cy="42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Testing: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6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Results</a:t>
            </a:r>
            <a:endParaRPr/>
          </a:p>
        </p:txBody>
      </p:sp>
      <p:sp>
        <p:nvSpPr>
          <p:cNvPr id="359" name="Google Shape;359;p36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360" name="Google Shape;36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403" y="1649995"/>
            <a:ext cx="854388" cy="975988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6"/>
          <p:cNvSpPr/>
          <p:nvPr/>
        </p:nvSpPr>
        <p:spPr>
          <a:xfrm>
            <a:off x="1294163" y="1852167"/>
            <a:ext cx="1681200" cy="567000"/>
          </a:xfrm>
          <a:prstGeom prst="rect">
            <a:avLst/>
          </a:prstGeom>
          <a:solidFill>
            <a:srgbClr val="179C7E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Source data</a:t>
            </a:r>
            <a:b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(train/val subset)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2" name="Google Shape;362;p36"/>
          <p:cNvCxnSpPr>
            <a:stCxn id="361" idx="3"/>
            <a:endCxn id="360" idx="1"/>
          </p:cNvCxnSpPr>
          <p:nvPr/>
        </p:nvCxnSpPr>
        <p:spPr>
          <a:xfrm>
            <a:off x="2975363" y="2135667"/>
            <a:ext cx="377100" cy="2400"/>
          </a:xfrm>
          <a:prstGeom prst="straightConnector1">
            <a:avLst/>
          </a:prstGeom>
          <a:noFill/>
          <a:ln cap="flat" cmpd="sng" w="9525">
            <a:solidFill>
              <a:srgbClr val="179C7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3" name="Google Shape;363;p36"/>
          <p:cNvSpPr txBox="1"/>
          <p:nvPr/>
        </p:nvSpPr>
        <p:spPr>
          <a:xfrm>
            <a:off x="1294163" y="1145901"/>
            <a:ext cx="1146300" cy="42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Training: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4" name="Google Shape;364;p36"/>
          <p:cNvCxnSpPr>
            <a:endCxn id="360" idx="3"/>
          </p:cNvCxnSpPr>
          <p:nvPr/>
        </p:nvCxnSpPr>
        <p:spPr>
          <a:xfrm rot="5400000">
            <a:off x="3933041" y="1657539"/>
            <a:ext cx="754200" cy="206700"/>
          </a:xfrm>
          <a:prstGeom prst="bentConnector2">
            <a:avLst/>
          </a:prstGeom>
          <a:noFill/>
          <a:ln cap="flat" cmpd="sng" w="9525">
            <a:solidFill>
              <a:srgbClr val="179C7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5" name="Google Shape;365;p36"/>
          <p:cNvCxnSpPr/>
          <p:nvPr/>
        </p:nvCxnSpPr>
        <p:spPr>
          <a:xfrm flipH="1" rot="10800000">
            <a:off x="2975363" y="1384767"/>
            <a:ext cx="1437900" cy="750900"/>
          </a:xfrm>
          <a:prstGeom prst="bentConnector3">
            <a:avLst>
              <a:gd fmla="val 6086" name="adj1"/>
            </a:avLst>
          </a:prstGeom>
          <a:noFill/>
          <a:ln cap="flat" cmpd="sng" w="9525">
            <a:solidFill>
              <a:srgbClr val="179C7D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66" name="Google Shape;36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1541" y="1652561"/>
            <a:ext cx="854388" cy="975988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6"/>
          <p:cNvSpPr/>
          <p:nvPr/>
        </p:nvSpPr>
        <p:spPr>
          <a:xfrm>
            <a:off x="5267831" y="1857111"/>
            <a:ext cx="1381800" cy="567000"/>
          </a:xfrm>
          <a:prstGeom prst="rect">
            <a:avLst/>
          </a:prstGeom>
          <a:solidFill>
            <a:srgbClr val="179C7E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RealClutch</a:t>
            </a:r>
            <a:b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(test subset)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8" name="Google Shape;368;p36"/>
          <p:cNvCxnSpPr>
            <a:stCxn id="367" idx="3"/>
            <a:endCxn id="366" idx="1"/>
          </p:cNvCxnSpPr>
          <p:nvPr/>
        </p:nvCxnSpPr>
        <p:spPr>
          <a:xfrm>
            <a:off x="6649631" y="2140611"/>
            <a:ext cx="402000" cy="0"/>
          </a:xfrm>
          <a:prstGeom prst="straightConnector1">
            <a:avLst/>
          </a:prstGeom>
          <a:noFill/>
          <a:ln cap="flat" cmpd="sng" w="9525">
            <a:solidFill>
              <a:srgbClr val="179C7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9" name="Google Shape;369;p36"/>
          <p:cNvSpPr txBox="1"/>
          <p:nvPr/>
        </p:nvSpPr>
        <p:spPr>
          <a:xfrm>
            <a:off x="5267831" y="1143350"/>
            <a:ext cx="1146300" cy="42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Testing: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0" name="Google Shape;37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4175" y="3329396"/>
            <a:ext cx="1065979" cy="892658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1" name="Google Shape;37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0252" y="3329393"/>
            <a:ext cx="1065979" cy="892662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2" name="Google Shape;372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69138" y="3329395"/>
            <a:ext cx="1065979" cy="892657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3" name="Google Shape;373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35120" y="3329393"/>
            <a:ext cx="1065979" cy="892662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4" name="Google Shape;374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55671" y="3329393"/>
            <a:ext cx="1065979" cy="892662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5" name="Google Shape;375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39944" y="3329393"/>
            <a:ext cx="1065979" cy="892662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6" name="Google Shape;376;p36"/>
          <p:cNvSpPr txBox="1"/>
          <p:nvPr/>
        </p:nvSpPr>
        <p:spPr>
          <a:xfrm>
            <a:off x="1342942" y="2916239"/>
            <a:ext cx="2198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Train</a:t>
            </a:r>
            <a:endParaRPr b="1" sz="16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77" name="Google Shape;377;p36"/>
          <p:cNvCxnSpPr/>
          <p:nvPr/>
        </p:nvCxnSpPr>
        <p:spPr>
          <a:xfrm rot="10800000">
            <a:off x="3527850" y="2992500"/>
            <a:ext cx="0" cy="15063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8" name="Google Shape;378;p36"/>
          <p:cNvSpPr txBox="1"/>
          <p:nvPr/>
        </p:nvSpPr>
        <p:spPr>
          <a:xfrm>
            <a:off x="3541449" y="2916239"/>
            <a:ext cx="4356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Test</a:t>
            </a:r>
            <a:endParaRPr b="1" sz="16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</a:t>
            </a:r>
            <a:endParaRPr/>
          </a:p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469524" y="1329612"/>
            <a:ext cx="82059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Defects are diverse and rare → Data shortage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Complex geometry → Complex inspection setups</a:t>
            </a:r>
            <a:endParaRPr/>
          </a:p>
        </p:txBody>
      </p:sp>
      <p:sp>
        <p:nvSpPr>
          <p:cNvPr id="65" name="Google Shape;65;p10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0"/>
          <p:cNvPicPr preferRelativeResize="0"/>
          <p:nvPr/>
        </p:nvPicPr>
        <p:blipFill rotWithShape="1">
          <a:blip r:embed="rId3">
            <a:alphaModFix/>
          </a:blip>
          <a:srcRect b="0" l="86234" r="0" t="10984"/>
          <a:stretch/>
        </p:blipFill>
        <p:spPr>
          <a:xfrm>
            <a:off x="7848071" y="379700"/>
            <a:ext cx="827355" cy="412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5921" y="379700"/>
            <a:ext cx="2038755" cy="1758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7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Results - Baseline</a:t>
            </a:r>
            <a:endParaRPr/>
          </a:p>
        </p:txBody>
      </p:sp>
      <p:sp>
        <p:nvSpPr>
          <p:cNvPr id="384" name="Google Shape;384;p37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385" name="Google Shape;385;p37" title="FCN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050" y="1077625"/>
            <a:ext cx="2735300" cy="298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7" title="DLv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4350" y="1077758"/>
            <a:ext cx="2735301" cy="2987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7" title="UNet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39650" y="1078341"/>
            <a:ext cx="2735300" cy="2986826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7"/>
          <p:cNvSpPr/>
          <p:nvPr/>
        </p:nvSpPr>
        <p:spPr>
          <a:xfrm>
            <a:off x="1062725" y="1636575"/>
            <a:ext cx="2125500" cy="22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37"/>
          <p:cNvSpPr/>
          <p:nvPr/>
        </p:nvSpPr>
        <p:spPr>
          <a:xfrm>
            <a:off x="3814150" y="1636575"/>
            <a:ext cx="2125500" cy="22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7"/>
          <p:cNvSpPr/>
          <p:nvPr/>
        </p:nvSpPr>
        <p:spPr>
          <a:xfrm>
            <a:off x="6549450" y="1636575"/>
            <a:ext cx="2125500" cy="22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Results</a:t>
            </a:r>
            <a:r>
              <a:rPr lang="en-GB"/>
              <a:t> - Related datasets</a:t>
            </a:r>
            <a:endParaRPr/>
          </a:p>
        </p:txBody>
      </p:sp>
      <p:sp>
        <p:nvSpPr>
          <p:cNvPr id="396" name="Google Shape;396;p38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397" name="Google Shape;397;p38" title="FCN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050" y="1077625"/>
            <a:ext cx="2735300" cy="298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8" title="DLv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4350" y="1077758"/>
            <a:ext cx="2735301" cy="2987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8" title="UNet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39650" y="1078341"/>
            <a:ext cx="2735300" cy="2986826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8"/>
          <p:cNvSpPr/>
          <p:nvPr/>
        </p:nvSpPr>
        <p:spPr>
          <a:xfrm>
            <a:off x="2706350" y="1636575"/>
            <a:ext cx="481500" cy="22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8"/>
          <p:cNvSpPr/>
          <p:nvPr/>
        </p:nvSpPr>
        <p:spPr>
          <a:xfrm>
            <a:off x="5423400" y="1636575"/>
            <a:ext cx="481500" cy="22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8"/>
          <p:cNvSpPr/>
          <p:nvPr/>
        </p:nvSpPr>
        <p:spPr>
          <a:xfrm>
            <a:off x="8123950" y="1636575"/>
            <a:ext cx="481500" cy="22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38"/>
          <p:cNvSpPr/>
          <p:nvPr/>
        </p:nvSpPr>
        <p:spPr>
          <a:xfrm>
            <a:off x="2504650" y="3469050"/>
            <a:ext cx="481500" cy="27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38"/>
          <p:cNvSpPr/>
          <p:nvPr/>
        </p:nvSpPr>
        <p:spPr>
          <a:xfrm>
            <a:off x="5228800" y="3469050"/>
            <a:ext cx="481500" cy="27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8"/>
          <p:cNvSpPr/>
          <p:nvPr/>
        </p:nvSpPr>
        <p:spPr>
          <a:xfrm>
            <a:off x="7952950" y="3469050"/>
            <a:ext cx="481500" cy="27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9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Results - Related datasets + Fine-tuning</a:t>
            </a:r>
            <a:endParaRPr/>
          </a:p>
        </p:txBody>
      </p:sp>
      <p:sp>
        <p:nvSpPr>
          <p:cNvPr id="411" name="Google Shape;411;p39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412" name="Google Shape;412;p39" title="FC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525" y="1077588"/>
            <a:ext cx="2735300" cy="298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9" title="DLv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4825" y="1077600"/>
            <a:ext cx="2735300" cy="298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9" title="UNe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0124" y="1077601"/>
            <a:ext cx="2735300" cy="298835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9"/>
          <p:cNvSpPr/>
          <p:nvPr/>
        </p:nvSpPr>
        <p:spPr>
          <a:xfrm>
            <a:off x="2706350" y="1636575"/>
            <a:ext cx="481500" cy="22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9"/>
          <p:cNvSpPr/>
          <p:nvPr/>
        </p:nvSpPr>
        <p:spPr>
          <a:xfrm>
            <a:off x="5423400" y="1636575"/>
            <a:ext cx="481500" cy="22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39"/>
          <p:cNvSpPr/>
          <p:nvPr/>
        </p:nvSpPr>
        <p:spPr>
          <a:xfrm>
            <a:off x="8123950" y="1636575"/>
            <a:ext cx="481500" cy="22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9"/>
          <p:cNvSpPr/>
          <p:nvPr/>
        </p:nvSpPr>
        <p:spPr>
          <a:xfrm>
            <a:off x="2504650" y="3469050"/>
            <a:ext cx="481500" cy="27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9"/>
          <p:cNvSpPr/>
          <p:nvPr/>
        </p:nvSpPr>
        <p:spPr>
          <a:xfrm>
            <a:off x="5228800" y="3469050"/>
            <a:ext cx="481500" cy="27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9"/>
          <p:cNvSpPr/>
          <p:nvPr/>
        </p:nvSpPr>
        <p:spPr>
          <a:xfrm>
            <a:off x="7952950" y="3469050"/>
            <a:ext cx="481500" cy="27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0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Results</a:t>
            </a:r>
            <a:r>
              <a:rPr lang="en-GB"/>
              <a:t> - SynthClutch</a:t>
            </a:r>
            <a:endParaRPr/>
          </a:p>
        </p:txBody>
      </p:sp>
      <p:sp>
        <p:nvSpPr>
          <p:cNvPr id="426" name="Google Shape;426;p40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427" name="Google Shape;427;p40" title="FC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525" y="1077588"/>
            <a:ext cx="2735300" cy="298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0" title="DLv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4825" y="1077600"/>
            <a:ext cx="2735300" cy="298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0" title="UNe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0124" y="1077601"/>
            <a:ext cx="2735300" cy="298835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0"/>
          <p:cNvSpPr/>
          <p:nvPr/>
        </p:nvSpPr>
        <p:spPr>
          <a:xfrm>
            <a:off x="2373375" y="1827850"/>
            <a:ext cx="690750" cy="1989900"/>
          </a:xfrm>
          <a:custGeom>
            <a:rect b="b" l="l" r="r" t="t"/>
            <a:pathLst>
              <a:path extrusionOk="0" h="79596" w="27630">
                <a:moveTo>
                  <a:pt x="8094" y="79596"/>
                </a:moveTo>
                <a:lnTo>
                  <a:pt x="27630" y="59087"/>
                </a:lnTo>
                <a:lnTo>
                  <a:pt x="27630" y="0"/>
                </a:lnTo>
                <a:lnTo>
                  <a:pt x="14453" y="0"/>
                </a:lnTo>
                <a:lnTo>
                  <a:pt x="14453" y="56961"/>
                </a:lnTo>
                <a:lnTo>
                  <a:pt x="0" y="71414"/>
                </a:lnTo>
                <a:close/>
              </a:path>
            </a:pathLst>
          </a:custGeom>
          <a:noFill/>
          <a:ln cap="flat" cmpd="sng" w="2857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1" name="Google Shape;431;p40"/>
          <p:cNvSpPr/>
          <p:nvPr/>
        </p:nvSpPr>
        <p:spPr>
          <a:xfrm>
            <a:off x="5111700" y="1827850"/>
            <a:ext cx="690750" cy="1989900"/>
          </a:xfrm>
          <a:custGeom>
            <a:rect b="b" l="l" r="r" t="t"/>
            <a:pathLst>
              <a:path extrusionOk="0" h="79596" w="27630">
                <a:moveTo>
                  <a:pt x="8094" y="79596"/>
                </a:moveTo>
                <a:lnTo>
                  <a:pt x="27630" y="59087"/>
                </a:lnTo>
                <a:lnTo>
                  <a:pt x="27630" y="0"/>
                </a:lnTo>
                <a:lnTo>
                  <a:pt x="14453" y="0"/>
                </a:lnTo>
                <a:lnTo>
                  <a:pt x="14453" y="56961"/>
                </a:lnTo>
                <a:lnTo>
                  <a:pt x="0" y="71414"/>
                </a:lnTo>
                <a:close/>
              </a:path>
            </a:pathLst>
          </a:custGeom>
          <a:noFill/>
          <a:ln cap="flat" cmpd="sng" w="2857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2" name="Google Shape;432;p40"/>
          <p:cNvSpPr/>
          <p:nvPr/>
        </p:nvSpPr>
        <p:spPr>
          <a:xfrm>
            <a:off x="7850025" y="1827850"/>
            <a:ext cx="690750" cy="1989900"/>
          </a:xfrm>
          <a:custGeom>
            <a:rect b="b" l="l" r="r" t="t"/>
            <a:pathLst>
              <a:path extrusionOk="0" h="79596" w="27630">
                <a:moveTo>
                  <a:pt x="8094" y="79596"/>
                </a:moveTo>
                <a:lnTo>
                  <a:pt x="27630" y="59087"/>
                </a:lnTo>
                <a:lnTo>
                  <a:pt x="27630" y="0"/>
                </a:lnTo>
                <a:lnTo>
                  <a:pt x="14453" y="0"/>
                </a:lnTo>
                <a:lnTo>
                  <a:pt x="14453" y="56961"/>
                </a:lnTo>
                <a:lnTo>
                  <a:pt x="0" y="71414"/>
                </a:lnTo>
                <a:close/>
              </a:path>
            </a:pathLst>
          </a:custGeom>
          <a:noFill/>
          <a:ln cap="flat" cmpd="sng" w="2857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1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Results</a:t>
            </a:r>
            <a:r>
              <a:rPr lang="en-GB"/>
              <a:t> - Performance trend</a:t>
            </a:r>
            <a:endParaRPr/>
          </a:p>
        </p:txBody>
      </p:sp>
      <p:sp>
        <p:nvSpPr>
          <p:cNvPr id="438" name="Google Shape;438;p41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439" name="Google Shape;439;p41" title="FC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525" y="1077588"/>
            <a:ext cx="2735300" cy="298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1" title="DLv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4825" y="1077600"/>
            <a:ext cx="2735300" cy="298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1" title="UNe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0124" y="1077601"/>
            <a:ext cx="2735300" cy="29883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2" name="Google Shape;442;p41"/>
          <p:cNvCxnSpPr/>
          <p:nvPr/>
        </p:nvCxnSpPr>
        <p:spPr>
          <a:xfrm flipH="1" rot="10800000">
            <a:off x="1225650" y="1714475"/>
            <a:ext cx="1679100" cy="10629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43" name="Google Shape;443;p41"/>
          <p:cNvCxnSpPr/>
          <p:nvPr/>
        </p:nvCxnSpPr>
        <p:spPr>
          <a:xfrm flipH="1" rot="10800000">
            <a:off x="3921450" y="1714475"/>
            <a:ext cx="1679100" cy="10629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44" name="Google Shape;444;p41"/>
          <p:cNvCxnSpPr/>
          <p:nvPr/>
        </p:nvCxnSpPr>
        <p:spPr>
          <a:xfrm flipH="1" rot="10800000">
            <a:off x="6652700" y="1714475"/>
            <a:ext cx="1679100" cy="10629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2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Results</a:t>
            </a:r>
            <a:r>
              <a:rPr lang="en-GB"/>
              <a:t> - Domain gap</a:t>
            </a:r>
            <a:endParaRPr/>
          </a:p>
        </p:txBody>
      </p:sp>
      <p:sp>
        <p:nvSpPr>
          <p:cNvPr id="450" name="Google Shape;450;p42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451" name="Google Shape;451;p42" title="FC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525" y="1077588"/>
            <a:ext cx="2735300" cy="298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2" title="DLv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4825" y="1077600"/>
            <a:ext cx="2735300" cy="298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2" title="UNe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0124" y="1077601"/>
            <a:ext cx="2735300" cy="29883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4" name="Google Shape;454;p42"/>
          <p:cNvCxnSpPr/>
          <p:nvPr/>
        </p:nvCxnSpPr>
        <p:spPr>
          <a:xfrm>
            <a:off x="2819725" y="2068725"/>
            <a:ext cx="0" cy="4605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455" name="Google Shape;455;p42"/>
          <p:cNvCxnSpPr/>
          <p:nvPr/>
        </p:nvCxnSpPr>
        <p:spPr>
          <a:xfrm>
            <a:off x="5565125" y="2040400"/>
            <a:ext cx="0" cy="5031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456" name="Google Shape;456;p42"/>
          <p:cNvCxnSpPr/>
          <p:nvPr/>
        </p:nvCxnSpPr>
        <p:spPr>
          <a:xfrm>
            <a:off x="8289275" y="1927050"/>
            <a:ext cx="0" cy="5952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3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Exposure stacking</a:t>
            </a:r>
            <a:r>
              <a:rPr lang="en-GB"/>
              <a:t> - </a:t>
            </a:r>
            <a:r>
              <a:rPr lang="en-GB"/>
              <a:t>Defect appearance change</a:t>
            </a:r>
            <a:endParaRPr/>
          </a:p>
        </p:txBody>
      </p:sp>
      <p:sp>
        <p:nvSpPr>
          <p:cNvPr id="462" name="Google Shape;462;p43"/>
          <p:cNvSpPr txBox="1"/>
          <p:nvPr>
            <p:ph idx="1" type="body"/>
          </p:nvPr>
        </p:nvSpPr>
        <p:spPr>
          <a:xfrm>
            <a:off x="469524" y="1295908"/>
            <a:ext cx="27327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rPr lang="en-GB"/>
              <a:t>Original</a:t>
            </a:r>
            <a:endParaRPr/>
          </a:p>
        </p:txBody>
      </p:sp>
      <p:sp>
        <p:nvSpPr>
          <p:cNvPr id="463" name="Google Shape;463;p43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464" name="Google Shape;46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525" y="1552200"/>
            <a:ext cx="8205900" cy="29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3"/>
          <p:cNvSpPr txBox="1"/>
          <p:nvPr>
            <p:ph idx="1" type="body"/>
          </p:nvPr>
        </p:nvSpPr>
        <p:spPr>
          <a:xfrm>
            <a:off x="3212724" y="1295908"/>
            <a:ext cx="27327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rPr lang="en-GB"/>
              <a:t>Exposure 1</a:t>
            </a:r>
            <a:endParaRPr/>
          </a:p>
        </p:txBody>
      </p:sp>
      <p:sp>
        <p:nvSpPr>
          <p:cNvPr id="466" name="Google Shape;466;p43"/>
          <p:cNvSpPr txBox="1"/>
          <p:nvPr>
            <p:ph idx="1" type="body"/>
          </p:nvPr>
        </p:nvSpPr>
        <p:spPr>
          <a:xfrm>
            <a:off x="5927585" y="1295908"/>
            <a:ext cx="27327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rPr lang="en-GB"/>
              <a:t>Exposure 2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4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Exposure stacking - Defect </a:t>
            </a:r>
            <a:r>
              <a:rPr lang="en-GB"/>
              <a:t>appearance</a:t>
            </a:r>
            <a:r>
              <a:rPr lang="en-GB"/>
              <a:t> change</a:t>
            </a:r>
            <a:endParaRPr/>
          </a:p>
        </p:txBody>
      </p:sp>
      <p:sp>
        <p:nvSpPr>
          <p:cNvPr id="472" name="Google Shape;472;p44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473" name="Google Shape;473;p44"/>
          <p:cNvPicPr preferRelativeResize="0"/>
          <p:nvPr/>
        </p:nvPicPr>
        <p:blipFill rotWithShape="1">
          <a:blip r:embed="rId3">
            <a:alphaModFix/>
          </a:blip>
          <a:srcRect b="0" l="0" r="66691" t="0"/>
          <a:stretch/>
        </p:blipFill>
        <p:spPr>
          <a:xfrm>
            <a:off x="469525" y="1552200"/>
            <a:ext cx="2733251" cy="29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4"/>
          <p:cNvPicPr preferRelativeResize="0"/>
          <p:nvPr/>
        </p:nvPicPr>
        <p:blipFill rotWithShape="1">
          <a:blip r:embed="rId4">
            <a:alphaModFix/>
          </a:blip>
          <a:srcRect b="0" l="66573" r="248" t="0"/>
          <a:stretch/>
        </p:blipFill>
        <p:spPr>
          <a:xfrm>
            <a:off x="5931821" y="1552200"/>
            <a:ext cx="2722351" cy="29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4"/>
          <p:cNvPicPr preferRelativeResize="0"/>
          <p:nvPr/>
        </p:nvPicPr>
        <p:blipFill rotWithShape="1">
          <a:blip r:embed="rId5">
            <a:alphaModFix/>
          </a:blip>
          <a:srcRect b="0" l="33306" r="33466" t="0"/>
          <a:stretch/>
        </p:blipFill>
        <p:spPr>
          <a:xfrm>
            <a:off x="3201653" y="1552200"/>
            <a:ext cx="2726524" cy="29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44"/>
          <p:cNvSpPr txBox="1"/>
          <p:nvPr>
            <p:ph idx="1" type="body"/>
          </p:nvPr>
        </p:nvSpPr>
        <p:spPr>
          <a:xfrm>
            <a:off x="469524" y="1295908"/>
            <a:ext cx="27327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rPr lang="en-GB"/>
              <a:t>Original</a:t>
            </a:r>
            <a:endParaRPr/>
          </a:p>
        </p:txBody>
      </p:sp>
      <p:sp>
        <p:nvSpPr>
          <p:cNvPr id="477" name="Google Shape;477;p44"/>
          <p:cNvSpPr txBox="1"/>
          <p:nvPr>
            <p:ph idx="1" type="body"/>
          </p:nvPr>
        </p:nvSpPr>
        <p:spPr>
          <a:xfrm>
            <a:off x="3212724" y="1295908"/>
            <a:ext cx="27327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rPr lang="en-GB"/>
              <a:t>Exposure 1</a:t>
            </a:r>
            <a:endParaRPr/>
          </a:p>
        </p:txBody>
      </p:sp>
      <p:sp>
        <p:nvSpPr>
          <p:cNvPr id="478" name="Google Shape;478;p44"/>
          <p:cNvSpPr txBox="1"/>
          <p:nvPr>
            <p:ph idx="1" type="body"/>
          </p:nvPr>
        </p:nvSpPr>
        <p:spPr>
          <a:xfrm>
            <a:off x="5927585" y="1295908"/>
            <a:ext cx="27327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rPr lang="en-GB"/>
              <a:t>Exposure 2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5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Exposure stacking - Results</a:t>
            </a:r>
            <a:endParaRPr/>
          </a:p>
        </p:txBody>
      </p:sp>
      <p:sp>
        <p:nvSpPr>
          <p:cNvPr id="484" name="Google Shape;484;p45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485" name="Google Shape;485;p45" title="FC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050" y="1077575"/>
            <a:ext cx="2735302" cy="298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5" title="DLv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4350" y="1077575"/>
            <a:ext cx="2735302" cy="298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5" title="UNe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9648" y="1077577"/>
            <a:ext cx="2735302" cy="2988348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45"/>
          <p:cNvSpPr txBox="1"/>
          <p:nvPr/>
        </p:nvSpPr>
        <p:spPr>
          <a:xfrm>
            <a:off x="2196250" y="1762204"/>
            <a:ext cx="276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~</a:t>
            </a:r>
            <a:endParaRPr b="1" sz="26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9" name="Google Shape;489;p45"/>
          <p:cNvSpPr txBox="1"/>
          <p:nvPr/>
        </p:nvSpPr>
        <p:spPr>
          <a:xfrm>
            <a:off x="4944793" y="1733865"/>
            <a:ext cx="276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~</a:t>
            </a:r>
            <a:endParaRPr b="1" sz="26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0" name="Google Shape;490;p45"/>
          <p:cNvSpPr txBox="1"/>
          <p:nvPr/>
        </p:nvSpPr>
        <p:spPr>
          <a:xfrm>
            <a:off x="7672892" y="1588707"/>
            <a:ext cx="276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~</a:t>
            </a:r>
            <a:endParaRPr b="1" sz="26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6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Conclusions</a:t>
            </a:r>
            <a:endParaRPr/>
          </a:p>
        </p:txBody>
      </p:sp>
      <p:sp>
        <p:nvSpPr>
          <p:cNvPr id="496" name="Google Shape;496;p46"/>
          <p:cNvSpPr txBox="1"/>
          <p:nvPr>
            <p:ph idx="1" type="body"/>
          </p:nvPr>
        </p:nvSpPr>
        <p:spPr>
          <a:xfrm>
            <a:off x="469524" y="1329612"/>
            <a:ext cx="82059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Introduced a new dual dataset for surface inspection</a:t>
            </a:r>
            <a:endParaRPr/>
          </a:p>
        </p:txBody>
      </p:sp>
      <p:sp>
        <p:nvSpPr>
          <p:cNvPr id="497" name="Google Shape;497;p46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</a:t>
            </a:r>
            <a:endParaRPr/>
          </a:p>
        </p:txBody>
      </p:sp>
      <p:sp>
        <p:nvSpPr>
          <p:cNvPr id="73" name="Google Shape;73;p11"/>
          <p:cNvSpPr txBox="1"/>
          <p:nvPr>
            <p:ph idx="1" type="body"/>
          </p:nvPr>
        </p:nvSpPr>
        <p:spPr>
          <a:xfrm>
            <a:off x="469524" y="1329612"/>
            <a:ext cx="8205900" cy="646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Defects are diverse and rare → Data shortage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Complex geometry → Complex inspection setups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Textured metal surfaces are challenging</a:t>
            </a:r>
            <a:endParaRPr/>
          </a:p>
        </p:txBody>
      </p:sp>
      <p:sp>
        <p:nvSpPr>
          <p:cNvPr id="74" name="Google Shape;74;p11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1"/>
          <p:cNvPicPr preferRelativeResize="0"/>
          <p:nvPr/>
        </p:nvPicPr>
        <p:blipFill rotWithShape="1">
          <a:blip r:embed="rId3">
            <a:alphaModFix/>
          </a:blip>
          <a:srcRect b="0" l="86234" r="0" t="10984"/>
          <a:stretch/>
        </p:blipFill>
        <p:spPr>
          <a:xfrm>
            <a:off x="7848071" y="379700"/>
            <a:ext cx="827355" cy="412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5921" y="379700"/>
            <a:ext cx="2038755" cy="175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1787" y="2724374"/>
            <a:ext cx="3783889" cy="1245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b="0" l="57561" r="28551" t="10217"/>
          <a:stretch/>
        </p:blipFill>
        <p:spPr>
          <a:xfrm rot="-5400000">
            <a:off x="1770125" y="1697363"/>
            <a:ext cx="664675" cy="331379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/>
          <p:nvPr/>
        </p:nvSpPr>
        <p:spPr>
          <a:xfrm>
            <a:off x="445575" y="3694613"/>
            <a:ext cx="33138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Honzátko, D. et.al.: Defect segmentation for multi-illumination quality control systems (2021)</a:t>
            </a:r>
            <a:endParaRPr sz="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7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Conclusions</a:t>
            </a:r>
            <a:endParaRPr/>
          </a:p>
        </p:txBody>
      </p:sp>
      <p:sp>
        <p:nvSpPr>
          <p:cNvPr id="503" name="Google Shape;503;p47"/>
          <p:cNvSpPr txBox="1"/>
          <p:nvPr>
            <p:ph idx="1" type="body"/>
          </p:nvPr>
        </p:nvSpPr>
        <p:spPr>
          <a:xfrm>
            <a:off x="469524" y="1329612"/>
            <a:ext cx="82059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Introduced a new </a:t>
            </a:r>
            <a:r>
              <a:rPr lang="en-GB"/>
              <a:t>dual dataset</a:t>
            </a:r>
            <a:r>
              <a:rPr lang="en-GB"/>
              <a:t> for surface inspection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Custom synthetic dataset is superior to similar datasets</a:t>
            </a:r>
            <a:endParaRPr/>
          </a:p>
        </p:txBody>
      </p:sp>
      <p:sp>
        <p:nvSpPr>
          <p:cNvPr id="504" name="Google Shape;504;p47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8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Conclusions</a:t>
            </a:r>
            <a:endParaRPr/>
          </a:p>
        </p:txBody>
      </p:sp>
      <p:sp>
        <p:nvSpPr>
          <p:cNvPr id="510" name="Google Shape;510;p48"/>
          <p:cNvSpPr txBox="1"/>
          <p:nvPr>
            <p:ph idx="1" type="body"/>
          </p:nvPr>
        </p:nvSpPr>
        <p:spPr>
          <a:xfrm>
            <a:off x="469524" y="1329612"/>
            <a:ext cx="8205900" cy="646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Introduced a new dual dataset for surface inspection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Custom synthetic dataset is superior to similar datasets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Small amount of real data is still needed</a:t>
            </a:r>
            <a:endParaRPr/>
          </a:p>
        </p:txBody>
      </p:sp>
      <p:sp>
        <p:nvSpPr>
          <p:cNvPr id="511" name="Google Shape;511;p48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9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Conclusions</a:t>
            </a:r>
            <a:endParaRPr/>
          </a:p>
        </p:txBody>
      </p:sp>
      <p:sp>
        <p:nvSpPr>
          <p:cNvPr id="517" name="Google Shape;517;p49"/>
          <p:cNvSpPr txBox="1"/>
          <p:nvPr>
            <p:ph idx="1" type="body"/>
          </p:nvPr>
        </p:nvSpPr>
        <p:spPr>
          <a:xfrm>
            <a:off x="469524" y="1329612"/>
            <a:ext cx="8205900" cy="861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Introduced a new dual dataset for surface inspection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Custom synthetic dataset is superior to similar datasets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Small amount of real data is still needed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Intensity biased cropping benefits the learning process</a:t>
            </a:r>
            <a:endParaRPr/>
          </a:p>
        </p:txBody>
      </p:sp>
      <p:sp>
        <p:nvSpPr>
          <p:cNvPr id="518" name="Google Shape;518;p49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0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Conclusions</a:t>
            </a:r>
            <a:endParaRPr/>
          </a:p>
        </p:txBody>
      </p:sp>
      <p:sp>
        <p:nvSpPr>
          <p:cNvPr id="524" name="Google Shape;524;p50"/>
          <p:cNvSpPr txBox="1"/>
          <p:nvPr>
            <p:ph idx="1" type="body"/>
          </p:nvPr>
        </p:nvSpPr>
        <p:spPr>
          <a:xfrm>
            <a:off x="469524" y="1329612"/>
            <a:ext cx="8205900" cy="1077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Introduced a new </a:t>
            </a:r>
            <a:r>
              <a:rPr lang="en-GB"/>
              <a:t>dual dataset</a:t>
            </a:r>
            <a:r>
              <a:rPr lang="en-GB"/>
              <a:t> for surface inspection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Custom synthetic dataset is superior to similar datasets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Small amount of real data is still needed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Intensity biased cropping benefits the learning process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Stack of modified exposures does not increase model performance</a:t>
            </a:r>
            <a:endParaRPr/>
          </a:p>
        </p:txBody>
      </p:sp>
      <p:sp>
        <p:nvSpPr>
          <p:cNvPr id="525" name="Google Shape;525;p50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1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Limitations and further research</a:t>
            </a:r>
            <a:endParaRPr/>
          </a:p>
        </p:txBody>
      </p:sp>
      <p:sp>
        <p:nvSpPr>
          <p:cNvPr id="531" name="Google Shape;531;p51"/>
          <p:cNvSpPr txBox="1"/>
          <p:nvPr>
            <p:ph idx="1" type="body"/>
          </p:nvPr>
        </p:nvSpPr>
        <p:spPr>
          <a:xfrm>
            <a:off x="469524" y="1329612"/>
            <a:ext cx="82059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Synthetic masks are over-labeling</a:t>
            </a:r>
            <a:endParaRPr/>
          </a:p>
        </p:txBody>
      </p:sp>
      <p:sp>
        <p:nvSpPr>
          <p:cNvPr id="532" name="Google Shape;532;p51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533" name="Google Shape;533;p51"/>
          <p:cNvPicPr preferRelativeResize="0"/>
          <p:nvPr/>
        </p:nvPicPr>
        <p:blipFill rotWithShape="1">
          <a:blip r:embed="rId3">
            <a:alphaModFix/>
          </a:blip>
          <a:srcRect b="48951" l="23878" r="55070" t="22862"/>
          <a:stretch/>
        </p:blipFill>
        <p:spPr>
          <a:xfrm>
            <a:off x="3469377" y="2007049"/>
            <a:ext cx="2205244" cy="223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51"/>
          <p:cNvPicPr preferRelativeResize="0"/>
          <p:nvPr/>
        </p:nvPicPr>
        <p:blipFill rotWithShape="1">
          <a:blip r:embed="rId4">
            <a:alphaModFix/>
          </a:blip>
          <a:srcRect b="48952" l="23878" r="55070" t="22861"/>
          <a:stretch/>
        </p:blipFill>
        <p:spPr>
          <a:xfrm>
            <a:off x="1087675" y="2007049"/>
            <a:ext cx="2205226" cy="223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51"/>
          <p:cNvPicPr preferRelativeResize="0"/>
          <p:nvPr/>
        </p:nvPicPr>
        <p:blipFill rotWithShape="1">
          <a:blip r:embed="rId5">
            <a:alphaModFix/>
          </a:blip>
          <a:srcRect b="49027" l="22268" r="54396" t="22785"/>
          <a:stretch/>
        </p:blipFill>
        <p:spPr>
          <a:xfrm>
            <a:off x="5851100" y="2007049"/>
            <a:ext cx="2205226" cy="2230664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51"/>
          <p:cNvSpPr txBox="1"/>
          <p:nvPr/>
        </p:nvSpPr>
        <p:spPr>
          <a:xfrm>
            <a:off x="1087686" y="4166325"/>
            <a:ext cx="220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Mask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7" name="Google Shape;537;p51"/>
          <p:cNvSpPr txBox="1"/>
          <p:nvPr/>
        </p:nvSpPr>
        <p:spPr>
          <a:xfrm>
            <a:off x="3468987" y="4166325"/>
            <a:ext cx="220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Image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8" name="Google Shape;538;p51"/>
          <p:cNvSpPr txBox="1"/>
          <p:nvPr/>
        </p:nvSpPr>
        <p:spPr>
          <a:xfrm>
            <a:off x="5851100" y="4166325"/>
            <a:ext cx="220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Overexposed image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2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Limitations and further research</a:t>
            </a:r>
            <a:endParaRPr/>
          </a:p>
        </p:txBody>
      </p:sp>
      <p:sp>
        <p:nvSpPr>
          <p:cNvPr id="544" name="Google Shape;544;p52"/>
          <p:cNvSpPr txBox="1"/>
          <p:nvPr>
            <p:ph idx="1" type="body"/>
          </p:nvPr>
        </p:nvSpPr>
        <p:spPr>
          <a:xfrm>
            <a:off x="469524" y="1329612"/>
            <a:ext cx="8205900" cy="415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Synthetic masks are over-labeling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/>
              <a:t>Problem of defect visibility</a:t>
            </a:r>
            <a:endParaRPr/>
          </a:p>
        </p:txBody>
      </p:sp>
      <p:sp>
        <p:nvSpPr>
          <p:cNvPr id="545" name="Google Shape;545;p52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546" name="Google Shape;546;p52"/>
          <p:cNvPicPr preferRelativeResize="0"/>
          <p:nvPr/>
        </p:nvPicPr>
        <p:blipFill rotWithShape="1">
          <a:blip r:embed="rId3">
            <a:alphaModFix/>
          </a:blip>
          <a:srcRect b="48951" l="23878" r="55070" t="22862"/>
          <a:stretch/>
        </p:blipFill>
        <p:spPr>
          <a:xfrm>
            <a:off x="3469377" y="2007049"/>
            <a:ext cx="2205244" cy="223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52"/>
          <p:cNvPicPr preferRelativeResize="0"/>
          <p:nvPr/>
        </p:nvPicPr>
        <p:blipFill rotWithShape="1">
          <a:blip r:embed="rId4">
            <a:alphaModFix/>
          </a:blip>
          <a:srcRect b="48952" l="23878" r="55070" t="22861"/>
          <a:stretch/>
        </p:blipFill>
        <p:spPr>
          <a:xfrm>
            <a:off x="1087675" y="2007049"/>
            <a:ext cx="2205226" cy="223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52"/>
          <p:cNvPicPr preferRelativeResize="0"/>
          <p:nvPr/>
        </p:nvPicPr>
        <p:blipFill rotWithShape="1">
          <a:blip r:embed="rId5">
            <a:alphaModFix/>
          </a:blip>
          <a:srcRect b="49027" l="22268" r="54396" t="22785"/>
          <a:stretch/>
        </p:blipFill>
        <p:spPr>
          <a:xfrm>
            <a:off x="5851100" y="2007049"/>
            <a:ext cx="2205226" cy="2230664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52"/>
          <p:cNvSpPr txBox="1"/>
          <p:nvPr/>
        </p:nvSpPr>
        <p:spPr>
          <a:xfrm>
            <a:off x="1087686" y="4166325"/>
            <a:ext cx="220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Mask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0" name="Google Shape;550;p52"/>
          <p:cNvSpPr txBox="1"/>
          <p:nvPr/>
        </p:nvSpPr>
        <p:spPr>
          <a:xfrm>
            <a:off x="3468987" y="4166325"/>
            <a:ext cx="220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Image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1" name="Google Shape;551;p52"/>
          <p:cNvSpPr txBox="1"/>
          <p:nvPr/>
        </p:nvSpPr>
        <p:spPr>
          <a:xfrm>
            <a:off x="5851100" y="4166325"/>
            <a:ext cx="220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Overexposed image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3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Limitations and further research</a:t>
            </a:r>
            <a:endParaRPr/>
          </a:p>
        </p:txBody>
      </p:sp>
      <p:sp>
        <p:nvSpPr>
          <p:cNvPr id="557" name="Google Shape;557;p53"/>
          <p:cNvSpPr txBox="1"/>
          <p:nvPr>
            <p:ph idx="1" type="body"/>
          </p:nvPr>
        </p:nvSpPr>
        <p:spPr>
          <a:xfrm>
            <a:off x="469524" y="1329612"/>
            <a:ext cx="8205900" cy="631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Synthetic masks are over-labeling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/>
              <a:t>Problem of defect visibility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Decision making based on single image</a:t>
            </a:r>
            <a:endParaRPr/>
          </a:p>
        </p:txBody>
      </p:sp>
      <p:sp>
        <p:nvSpPr>
          <p:cNvPr id="558" name="Google Shape;558;p53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559" name="Google Shape;559;p53"/>
          <p:cNvPicPr preferRelativeResize="0"/>
          <p:nvPr/>
        </p:nvPicPr>
        <p:blipFill rotWithShape="1">
          <a:blip r:embed="rId3">
            <a:alphaModFix/>
          </a:blip>
          <a:srcRect b="49027" l="22268" r="54396" t="22785"/>
          <a:stretch/>
        </p:blipFill>
        <p:spPr>
          <a:xfrm>
            <a:off x="5181379" y="1329604"/>
            <a:ext cx="2874947" cy="2908125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53"/>
          <p:cNvSpPr/>
          <p:nvPr/>
        </p:nvSpPr>
        <p:spPr>
          <a:xfrm>
            <a:off x="5915750" y="1742825"/>
            <a:ext cx="474600" cy="474600"/>
          </a:xfrm>
          <a:prstGeom prst="ellipse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53"/>
          <p:cNvSpPr txBox="1"/>
          <p:nvPr/>
        </p:nvSpPr>
        <p:spPr>
          <a:xfrm>
            <a:off x="6163700" y="1354925"/>
            <a:ext cx="411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b="1" sz="1900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4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Limitations and further research</a:t>
            </a:r>
            <a:endParaRPr/>
          </a:p>
        </p:txBody>
      </p:sp>
      <p:sp>
        <p:nvSpPr>
          <p:cNvPr id="567" name="Google Shape;567;p54"/>
          <p:cNvSpPr txBox="1"/>
          <p:nvPr>
            <p:ph idx="1" type="body"/>
          </p:nvPr>
        </p:nvSpPr>
        <p:spPr>
          <a:xfrm>
            <a:off x="469524" y="1329612"/>
            <a:ext cx="8205900" cy="1046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Synthetic masks are over-labeling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/>
              <a:t>Problem of defect visibility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Decision making based on single image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Exploring the possibilities of procedural synthetic data</a:t>
            </a:r>
            <a:br>
              <a:rPr lang="en-GB"/>
            </a:br>
            <a:r>
              <a:rPr lang="en-GB"/>
              <a:t>in different industrial inspection setups</a:t>
            </a:r>
            <a:endParaRPr/>
          </a:p>
        </p:txBody>
      </p:sp>
      <p:sp>
        <p:nvSpPr>
          <p:cNvPr id="568" name="Google Shape;568;p54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569" name="Google Shape;569;p54"/>
          <p:cNvPicPr preferRelativeResize="0"/>
          <p:nvPr/>
        </p:nvPicPr>
        <p:blipFill rotWithShape="1">
          <a:blip r:embed="rId3">
            <a:alphaModFix/>
          </a:blip>
          <a:srcRect b="49027" l="22268" r="54396" t="22785"/>
          <a:stretch/>
        </p:blipFill>
        <p:spPr>
          <a:xfrm>
            <a:off x="5181379" y="1329604"/>
            <a:ext cx="2874947" cy="2908125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54"/>
          <p:cNvSpPr/>
          <p:nvPr/>
        </p:nvSpPr>
        <p:spPr>
          <a:xfrm>
            <a:off x="5915750" y="1742825"/>
            <a:ext cx="474600" cy="474600"/>
          </a:xfrm>
          <a:prstGeom prst="ellipse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54"/>
          <p:cNvSpPr txBox="1"/>
          <p:nvPr/>
        </p:nvSpPr>
        <p:spPr>
          <a:xfrm>
            <a:off x="6163700" y="1354925"/>
            <a:ext cx="411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b="1" sz="1900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5"/>
          <p:cNvSpPr txBox="1"/>
          <p:nvPr>
            <p:ph type="ctrTitle"/>
          </p:nvPr>
        </p:nvSpPr>
        <p:spPr>
          <a:xfrm>
            <a:off x="529462" y="876043"/>
            <a:ext cx="82059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Ubuntu"/>
                <a:ea typeface="Ubuntu"/>
                <a:cs typeface="Ubuntu"/>
                <a:sym typeface="Ubuntu"/>
              </a:rPr>
              <a:t>Thank you for listening!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77" name="Google Shape;577;p55"/>
          <p:cNvSpPr txBox="1"/>
          <p:nvPr>
            <p:ph idx="1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578" name="Google Shape;57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9163" y="2953537"/>
            <a:ext cx="3095667" cy="11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95775" y="3183200"/>
            <a:ext cx="3198950" cy="81975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55"/>
          <p:cNvSpPr txBox="1"/>
          <p:nvPr/>
        </p:nvSpPr>
        <p:spPr>
          <a:xfrm>
            <a:off x="1166400" y="1614125"/>
            <a:ext cx="6811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This work was supported by Fraunhofer ITWM and the German Federal Ministry of Education and Research (BMBF) [grant number 01IS21058B (SynosIs)].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We thank Maedler for providing us with the correct object samples and consent to use them for research.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6"/>
          <p:cNvSpPr txBox="1"/>
          <p:nvPr>
            <p:ph type="ctrTitle"/>
          </p:nvPr>
        </p:nvSpPr>
        <p:spPr>
          <a:xfrm>
            <a:off x="483000" y="751050"/>
            <a:ext cx="8178000" cy="120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Extra slides</a:t>
            </a:r>
            <a:endParaRPr/>
          </a:p>
        </p:txBody>
      </p:sp>
      <p:sp>
        <p:nvSpPr>
          <p:cNvPr id="586" name="Google Shape;586;p56"/>
          <p:cNvSpPr txBox="1"/>
          <p:nvPr>
            <p:ph idx="1" type="subTitle"/>
          </p:nvPr>
        </p:nvSpPr>
        <p:spPr>
          <a:xfrm>
            <a:off x="311700" y="2106150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Existing research</a:t>
            </a:r>
            <a:endParaRPr/>
          </a:p>
        </p:txBody>
      </p:sp>
      <p:sp>
        <p:nvSpPr>
          <p:cNvPr id="85" name="Google Shape;85;p12"/>
          <p:cNvSpPr txBox="1"/>
          <p:nvPr>
            <p:ph idx="1" type="body"/>
          </p:nvPr>
        </p:nvSpPr>
        <p:spPr>
          <a:xfrm>
            <a:off x="469524" y="1329612"/>
            <a:ext cx="82059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Large datasets, but planar geometry</a:t>
            </a:r>
            <a:endParaRPr/>
          </a:p>
        </p:txBody>
      </p:sp>
      <p:sp>
        <p:nvSpPr>
          <p:cNvPr id="86" name="Google Shape;86;p12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638" y="2091346"/>
            <a:ext cx="2137640" cy="34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638" y="2440455"/>
            <a:ext cx="2137652" cy="34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638" y="2789566"/>
            <a:ext cx="2137640" cy="34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10800000">
            <a:off x="676638" y="3138673"/>
            <a:ext cx="2137652" cy="34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6638" y="3487793"/>
            <a:ext cx="2137640" cy="34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6638" y="3836902"/>
            <a:ext cx="2137640" cy="3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2"/>
          <p:cNvSpPr txBox="1"/>
          <p:nvPr/>
        </p:nvSpPr>
        <p:spPr>
          <a:xfrm>
            <a:off x="407013" y="4102724"/>
            <a:ext cx="267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PAO Severstal</a:t>
            </a: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Severstal: Steel defect</a:t>
            </a:r>
            <a:b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detection</a:t>
            </a: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(2019)</a:t>
            </a:r>
            <a:endParaRPr sz="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57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RealClutch dataset</a:t>
            </a:r>
            <a:endParaRPr/>
          </a:p>
        </p:txBody>
      </p:sp>
      <p:sp>
        <p:nvSpPr>
          <p:cNvPr id="592" name="Google Shape;592;p57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593" name="Google Shape;593;p57"/>
          <p:cNvPicPr preferRelativeResize="0"/>
          <p:nvPr/>
        </p:nvPicPr>
        <p:blipFill rotWithShape="1">
          <a:blip r:embed="rId3">
            <a:alphaModFix/>
          </a:blip>
          <a:srcRect b="0" l="0" r="50465" t="3072"/>
          <a:stretch/>
        </p:blipFill>
        <p:spPr>
          <a:xfrm rot="-5400000">
            <a:off x="2673549" y="-365812"/>
            <a:ext cx="3796900" cy="602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8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Synth</a:t>
            </a:r>
            <a:r>
              <a:rPr lang="en-GB"/>
              <a:t>Clutch dataset</a:t>
            </a:r>
            <a:endParaRPr/>
          </a:p>
        </p:txBody>
      </p:sp>
      <p:sp>
        <p:nvSpPr>
          <p:cNvPr id="599" name="Google Shape;599;p58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600" name="Google Shape;600;p58"/>
          <p:cNvPicPr preferRelativeResize="0"/>
          <p:nvPr/>
        </p:nvPicPr>
        <p:blipFill rotWithShape="1">
          <a:blip r:embed="rId3">
            <a:alphaModFix/>
          </a:blip>
          <a:srcRect b="-678" l="50009" r="455" t="3751"/>
          <a:stretch/>
        </p:blipFill>
        <p:spPr>
          <a:xfrm rot="-5400000">
            <a:off x="2708587" y="-344790"/>
            <a:ext cx="3796900" cy="602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59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</a:t>
            </a:r>
            <a:endParaRPr/>
          </a:p>
        </p:txBody>
      </p:sp>
      <p:sp>
        <p:nvSpPr>
          <p:cNvPr id="606" name="Google Shape;606;p59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rPr lang="en-GB"/>
              <a:t>CVPR 2023 - VISION Workshop</a:t>
            </a:r>
            <a:endParaRPr/>
          </a:p>
        </p:txBody>
      </p:sp>
      <p:sp>
        <p:nvSpPr>
          <p:cNvPr id="607" name="Google Shape;607;p59"/>
          <p:cNvSpPr txBox="1"/>
          <p:nvPr>
            <p:ph idx="1" type="body"/>
          </p:nvPr>
        </p:nvSpPr>
        <p:spPr>
          <a:xfrm>
            <a:off x="469524" y="1329612"/>
            <a:ext cx="82059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</p:txBody>
      </p:sp>
      <p:graphicFrame>
        <p:nvGraphicFramePr>
          <p:cNvPr id="608" name="Google Shape;608;p59"/>
          <p:cNvGraphicFramePr/>
          <p:nvPr/>
        </p:nvGraphicFramePr>
        <p:xfrm>
          <a:off x="469500" y="1885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{D7BCEA1A-A654-450B-B2EA-8861CC789464}</a:tableStyleId>
              </a:tblPr>
              <a:tblGrid>
                <a:gridCol w="2225000"/>
                <a:gridCol w="1877950"/>
                <a:gridCol w="2051475"/>
                <a:gridCol w="2051475"/>
              </a:tblGrid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Roboto"/>
                          <a:ea typeface="Roboto"/>
                          <a:cs typeface="Roboto"/>
                          <a:sym typeface="Roboto"/>
                        </a:rPr>
                        <a:t>Defect recognition approaches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Expensive</a:t>
                      </a:r>
                      <a:br>
                        <a:rPr lang="en-GB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en-GB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annotation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Roboto"/>
                          <a:ea typeface="Roboto"/>
                          <a:cs typeface="Roboto"/>
                          <a:sym typeface="Roboto"/>
                        </a:rPr>
                        <a:t>Requires lot of</a:t>
                      </a:r>
                      <a:br>
                        <a:rPr lang="en-GB"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en-GB">
                          <a:latin typeface="Roboto"/>
                          <a:ea typeface="Roboto"/>
                          <a:cs typeface="Roboto"/>
                          <a:sym typeface="Roboto"/>
                        </a:rPr>
                        <a:t>defect data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Requires lot of</a:t>
                      </a:r>
                      <a:br>
                        <a:rPr lang="en-GB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en-GB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correct data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</a:tr>
              <a:tr h="573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Roboto"/>
                          <a:ea typeface="Roboto"/>
                          <a:cs typeface="Roboto"/>
                          <a:sym typeface="Roboto"/>
                        </a:rPr>
                        <a:t>Supervised</a:t>
                      </a:r>
                      <a:br>
                        <a:rPr lang="en-GB"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en-GB">
                          <a:latin typeface="Roboto"/>
                          <a:ea typeface="Roboto"/>
                          <a:cs typeface="Roboto"/>
                          <a:sym typeface="Roboto"/>
                        </a:rPr>
                        <a:t>(detection, segmentation)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CC0000"/>
                          </a:solidFill>
                          <a:latin typeface="Roboto Black"/>
                          <a:ea typeface="Roboto Black"/>
                          <a:cs typeface="Roboto Black"/>
                          <a:sym typeface="Roboto Black"/>
                        </a:rPr>
                        <a:t>+</a:t>
                      </a:r>
                      <a:endParaRPr sz="1800">
                        <a:solidFill>
                          <a:srgbClr val="CC0000"/>
                        </a:solidFill>
                        <a:latin typeface="Roboto Black"/>
                        <a:ea typeface="Roboto Black"/>
                        <a:cs typeface="Roboto Black"/>
                        <a:sym typeface="Roboto Black"/>
                      </a:endParaRPr>
                    </a:p>
                  </a:txBody>
                  <a:tcPr marT="18000" marB="18000" marR="18000" marL="1800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CC0000"/>
                          </a:solidFill>
                          <a:latin typeface="Roboto Black"/>
                          <a:ea typeface="Roboto Black"/>
                          <a:cs typeface="Roboto Black"/>
                          <a:sym typeface="Roboto Black"/>
                        </a:rPr>
                        <a:t>+</a:t>
                      </a:r>
                      <a:endParaRPr sz="1800">
                        <a:solidFill>
                          <a:srgbClr val="CC0000"/>
                        </a:solidFill>
                        <a:latin typeface="Roboto Black"/>
                        <a:ea typeface="Roboto Black"/>
                        <a:cs typeface="Roboto Black"/>
                        <a:sym typeface="Roboto Black"/>
                      </a:endParaRPr>
                    </a:p>
                  </a:txBody>
                  <a:tcPr marT="18000" marB="18000" marR="18000" marL="1800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CC0000"/>
                          </a:solidFill>
                          <a:latin typeface="Roboto Black"/>
                          <a:ea typeface="Roboto Black"/>
                          <a:cs typeface="Roboto Black"/>
                          <a:sym typeface="Roboto Black"/>
                        </a:rPr>
                        <a:t>+</a:t>
                      </a:r>
                      <a:endParaRPr sz="1800">
                        <a:solidFill>
                          <a:srgbClr val="CC0000"/>
                        </a:solidFill>
                        <a:latin typeface="Roboto Black"/>
                        <a:ea typeface="Roboto Black"/>
                        <a:cs typeface="Roboto Black"/>
                        <a:sym typeface="Roboto Black"/>
                      </a:endParaRPr>
                    </a:p>
                  </a:txBody>
                  <a:tcPr marT="18000" marB="18000" marR="18000" marL="18000" anchor="ctr"/>
                </a:tc>
              </a:tr>
              <a:tr h="573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Roboto"/>
                          <a:ea typeface="Roboto"/>
                          <a:cs typeface="Roboto"/>
                          <a:sym typeface="Roboto"/>
                        </a:rPr>
                        <a:t>Weakly-supervised</a:t>
                      </a:r>
                      <a:br>
                        <a:rPr lang="en-GB"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en-GB">
                          <a:latin typeface="Roboto"/>
                          <a:ea typeface="Roboto"/>
                          <a:cs typeface="Roboto"/>
                          <a:sym typeface="Roboto"/>
                        </a:rPr>
                        <a:t>(class activation maps)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179C7E"/>
                          </a:solidFill>
                          <a:latin typeface="Roboto Black"/>
                          <a:ea typeface="Roboto Black"/>
                          <a:cs typeface="Roboto Black"/>
                          <a:sym typeface="Roboto Black"/>
                        </a:rPr>
                        <a:t>-</a:t>
                      </a:r>
                      <a:endParaRPr sz="1800">
                        <a:solidFill>
                          <a:srgbClr val="CC0000"/>
                        </a:solidFill>
                        <a:latin typeface="Roboto Black"/>
                        <a:ea typeface="Roboto Black"/>
                        <a:cs typeface="Roboto Black"/>
                        <a:sym typeface="Roboto Black"/>
                      </a:endParaRPr>
                    </a:p>
                  </a:txBody>
                  <a:tcPr marT="18000" marB="18000" marR="18000" marL="1800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CC0000"/>
                          </a:solidFill>
                          <a:latin typeface="Roboto Black"/>
                          <a:ea typeface="Roboto Black"/>
                          <a:cs typeface="Roboto Black"/>
                          <a:sym typeface="Roboto Black"/>
                        </a:rPr>
                        <a:t>+</a:t>
                      </a:r>
                      <a:endParaRPr sz="1800">
                        <a:solidFill>
                          <a:srgbClr val="CC0000"/>
                        </a:solidFill>
                        <a:latin typeface="Roboto Black"/>
                        <a:ea typeface="Roboto Black"/>
                        <a:cs typeface="Roboto Black"/>
                        <a:sym typeface="Roboto Black"/>
                      </a:endParaRPr>
                    </a:p>
                  </a:txBody>
                  <a:tcPr marT="18000" marB="18000" marR="18000" marL="1800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rgbClr val="CC0000"/>
                          </a:solidFill>
                          <a:latin typeface="Roboto Black"/>
                          <a:ea typeface="Roboto Black"/>
                          <a:cs typeface="Roboto Black"/>
                          <a:sym typeface="Roboto Black"/>
                        </a:rPr>
                        <a:t>+</a:t>
                      </a:r>
                      <a:endParaRPr sz="1800">
                        <a:solidFill>
                          <a:srgbClr val="179C7E"/>
                        </a:solidFill>
                        <a:latin typeface="Roboto Black"/>
                        <a:ea typeface="Roboto Black"/>
                        <a:cs typeface="Roboto Black"/>
                        <a:sym typeface="Roboto Black"/>
                      </a:endParaRPr>
                    </a:p>
                  </a:txBody>
                  <a:tcPr marT="18000" marB="18000" marR="18000" marL="18000" anchor="ctr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Roboto"/>
                          <a:ea typeface="Roboto"/>
                          <a:cs typeface="Roboto"/>
                          <a:sym typeface="Roboto"/>
                        </a:rPr>
                        <a:t>Anomaly detection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179C7E"/>
                          </a:solidFill>
                          <a:latin typeface="Roboto Black"/>
                          <a:ea typeface="Roboto Black"/>
                          <a:cs typeface="Roboto Black"/>
                          <a:sym typeface="Roboto Black"/>
                        </a:rPr>
                        <a:t>-</a:t>
                      </a:r>
                      <a:endParaRPr sz="1800">
                        <a:solidFill>
                          <a:srgbClr val="CC0000"/>
                        </a:solidFill>
                        <a:latin typeface="Roboto Black"/>
                        <a:ea typeface="Roboto Black"/>
                        <a:cs typeface="Roboto Black"/>
                        <a:sym typeface="Roboto Black"/>
                      </a:endParaRPr>
                    </a:p>
                  </a:txBody>
                  <a:tcPr marT="18000" marB="18000" marR="18000" marL="1800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179C7E"/>
                          </a:solidFill>
                          <a:latin typeface="Roboto Black"/>
                          <a:ea typeface="Roboto Black"/>
                          <a:cs typeface="Roboto Black"/>
                          <a:sym typeface="Roboto Black"/>
                        </a:rPr>
                        <a:t>-</a:t>
                      </a:r>
                      <a:endParaRPr sz="1800">
                        <a:solidFill>
                          <a:srgbClr val="179C7E"/>
                        </a:solidFill>
                        <a:latin typeface="Roboto Black"/>
                        <a:ea typeface="Roboto Black"/>
                        <a:cs typeface="Roboto Black"/>
                        <a:sym typeface="Roboto Black"/>
                      </a:endParaRPr>
                    </a:p>
                  </a:txBody>
                  <a:tcPr marT="18000" marB="18000" marR="18000" marL="1800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rgbClr val="CC0000"/>
                          </a:solidFill>
                          <a:latin typeface="Roboto Black"/>
                          <a:ea typeface="Roboto Black"/>
                          <a:cs typeface="Roboto Black"/>
                          <a:sym typeface="Roboto Black"/>
                        </a:rPr>
                        <a:t>+</a:t>
                      </a:r>
                      <a:endParaRPr sz="1800">
                        <a:solidFill>
                          <a:srgbClr val="179C7E"/>
                        </a:solidFill>
                        <a:latin typeface="Roboto Black"/>
                        <a:ea typeface="Roboto Black"/>
                        <a:cs typeface="Roboto Black"/>
                        <a:sym typeface="Roboto Black"/>
                      </a:endParaRPr>
                    </a:p>
                  </a:txBody>
                  <a:tcPr marT="18000" marB="18000" marR="18000" marL="1800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Existing research</a:t>
            </a:r>
            <a:endParaRPr/>
          </a:p>
        </p:txBody>
      </p:sp>
      <p:sp>
        <p:nvSpPr>
          <p:cNvPr id="99" name="Google Shape;99;p13"/>
          <p:cNvSpPr txBox="1"/>
          <p:nvPr>
            <p:ph idx="1" type="body"/>
          </p:nvPr>
        </p:nvSpPr>
        <p:spPr>
          <a:xfrm>
            <a:off x="469524" y="1329612"/>
            <a:ext cx="82059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Large datasets, but planar geometry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Curved geometry, but uncontrolled environment</a:t>
            </a:r>
            <a:endParaRPr/>
          </a:p>
        </p:txBody>
      </p:sp>
      <p:sp>
        <p:nvSpPr>
          <p:cNvPr id="100" name="Google Shape;100;p13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3"/>
          <p:cNvPicPr preferRelativeResize="0"/>
          <p:nvPr/>
        </p:nvPicPr>
        <p:blipFill rotWithShape="1">
          <a:blip r:embed="rId3">
            <a:alphaModFix/>
          </a:blip>
          <a:srcRect b="0" l="60330" r="0" t="0"/>
          <a:stretch/>
        </p:blipFill>
        <p:spPr>
          <a:xfrm>
            <a:off x="3743738" y="2091338"/>
            <a:ext cx="1601426" cy="1956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3"/>
          <p:cNvSpPr txBox="1"/>
          <p:nvPr/>
        </p:nvSpPr>
        <p:spPr>
          <a:xfrm>
            <a:off x="3206000" y="3972594"/>
            <a:ext cx="267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Zhang Z. et. al.: Rail</a:t>
            </a: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5k: a Real-World Dataset for Rail Surface Defects Detection (2021)</a:t>
            </a:r>
            <a:endParaRPr sz="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3" name="Google Shape;10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638" y="2091346"/>
            <a:ext cx="2137640" cy="34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638" y="2440455"/>
            <a:ext cx="2137652" cy="34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6638" y="2789566"/>
            <a:ext cx="2137640" cy="34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 rot="10800000">
            <a:off x="676638" y="3138673"/>
            <a:ext cx="2137652" cy="34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6638" y="3487793"/>
            <a:ext cx="2137640" cy="34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6638" y="3836902"/>
            <a:ext cx="2137640" cy="3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3"/>
          <p:cNvSpPr txBox="1"/>
          <p:nvPr/>
        </p:nvSpPr>
        <p:spPr>
          <a:xfrm>
            <a:off x="407013" y="4102724"/>
            <a:ext cx="267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PAO Severstal: Severstal: Steel defect</a:t>
            </a:r>
            <a:b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detection (2019)</a:t>
            </a:r>
            <a:endParaRPr sz="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Existing research</a:t>
            </a:r>
            <a:endParaRPr/>
          </a:p>
        </p:txBody>
      </p:sp>
      <p:sp>
        <p:nvSpPr>
          <p:cNvPr id="115" name="Google Shape;115;p14"/>
          <p:cNvSpPr txBox="1"/>
          <p:nvPr>
            <p:ph idx="1" type="body"/>
          </p:nvPr>
        </p:nvSpPr>
        <p:spPr>
          <a:xfrm>
            <a:off x="469524" y="1329612"/>
            <a:ext cx="8205900" cy="646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Large datasets, but planar geometry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Curved geometry, but uncontrolled environment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Complex geometry, but flat surface texture</a:t>
            </a:r>
            <a:endParaRPr/>
          </a:p>
        </p:txBody>
      </p:sp>
      <p:sp>
        <p:nvSpPr>
          <p:cNvPr id="116" name="Google Shape;116;p14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14"/>
          <p:cNvPicPr preferRelativeResize="0"/>
          <p:nvPr/>
        </p:nvPicPr>
        <p:blipFill rotWithShape="1">
          <a:blip r:embed="rId3">
            <a:alphaModFix/>
          </a:blip>
          <a:srcRect b="0" l="0" r="50166" t="0"/>
          <a:stretch/>
        </p:blipFill>
        <p:spPr>
          <a:xfrm>
            <a:off x="6274620" y="2091350"/>
            <a:ext cx="1637849" cy="205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4"/>
          <p:cNvSpPr txBox="1"/>
          <p:nvPr/>
        </p:nvSpPr>
        <p:spPr>
          <a:xfrm>
            <a:off x="5782850" y="4143200"/>
            <a:ext cx="26214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Schlagenhauf T. et. al.: Industrial Machine Tool Component Surface Defect </a:t>
            </a: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Dataset</a:t>
            </a: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(2021)</a:t>
            </a:r>
            <a:endParaRPr sz="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9" name="Google Shape;119;p14"/>
          <p:cNvPicPr preferRelativeResize="0"/>
          <p:nvPr/>
        </p:nvPicPr>
        <p:blipFill rotWithShape="1">
          <a:blip r:embed="rId4">
            <a:alphaModFix/>
          </a:blip>
          <a:srcRect b="0" l="60330" r="0" t="0"/>
          <a:stretch/>
        </p:blipFill>
        <p:spPr>
          <a:xfrm>
            <a:off x="3743738" y="2091338"/>
            <a:ext cx="1601426" cy="195615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4"/>
          <p:cNvSpPr txBox="1"/>
          <p:nvPr/>
        </p:nvSpPr>
        <p:spPr>
          <a:xfrm>
            <a:off x="3206000" y="3972594"/>
            <a:ext cx="267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Zhang Z. et. al.: Rail</a:t>
            </a: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5k: a Real-World Dataset for Rail Surface Defects Detection (2021)</a:t>
            </a:r>
            <a:endParaRPr sz="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1" name="Google Shape;12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638" y="2091346"/>
            <a:ext cx="2137640" cy="34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6638" y="2440455"/>
            <a:ext cx="2137652" cy="34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6638" y="2789566"/>
            <a:ext cx="2137640" cy="34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 rot="10800000">
            <a:off x="676638" y="3138673"/>
            <a:ext cx="2137652" cy="34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6638" y="3487793"/>
            <a:ext cx="2137640" cy="34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6638" y="3836902"/>
            <a:ext cx="2137640" cy="3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4"/>
          <p:cNvSpPr txBox="1"/>
          <p:nvPr/>
        </p:nvSpPr>
        <p:spPr>
          <a:xfrm>
            <a:off x="407013" y="4102724"/>
            <a:ext cx="267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PAO Severstal: Severstal: Steel defect</a:t>
            </a:r>
            <a:b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detection (2019)</a:t>
            </a:r>
            <a:endParaRPr sz="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Existing research</a:t>
            </a:r>
            <a:endParaRPr/>
          </a:p>
        </p:txBody>
      </p:sp>
      <p:sp>
        <p:nvSpPr>
          <p:cNvPr id="133" name="Google Shape;133;p15"/>
          <p:cNvSpPr txBox="1"/>
          <p:nvPr>
            <p:ph idx="1" type="body"/>
          </p:nvPr>
        </p:nvSpPr>
        <p:spPr>
          <a:xfrm>
            <a:off x="469524" y="1329612"/>
            <a:ext cx="8205900" cy="815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Trained generative models for data generation is problematic: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/>
              <a:t>Requires data with a lot of variety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/>
              <a:t>Difficult to guarantee image quality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/>
              <a:t>Difficult to extend support while preserving existing</a:t>
            </a:r>
            <a:endParaRPr/>
          </a:p>
        </p:txBody>
      </p:sp>
      <p:sp>
        <p:nvSpPr>
          <p:cNvPr id="134" name="Google Shape;134;p15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6900" y="2335500"/>
            <a:ext cx="4720950" cy="179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5"/>
          <p:cNvSpPr txBox="1"/>
          <p:nvPr/>
        </p:nvSpPr>
        <p:spPr>
          <a:xfrm>
            <a:off x="2106900" y="4126350"/>
            <a:ext cx="4930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Zhang G. et. al.: Defect-GAN: High-Fidelity Defect Synthesis </a:t>
            </a: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for</a:t>
            </a:r>
            <a:r>
              <a:rPr lang="en-GB" sz="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Automated Defect Inspection (2021)</a:t>
            </a:r>
            <a:endParaRPr sz="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"/>
          <p:cNvSpPr txBox="1"/>
          <p:nvPr>
            <p:ph type="title"/>
          </p:nvPr>
        </p:nvSpPr>
        <p:spPr>
          <a:xfrm>
            <a:off x="469524" y="379698"/>
            <a:ext cx="82059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contributions</a:t>
            </a:r>
            <a:endParaRPr/>
          </a:p>
        </p:txBody>
      </p:sp>
      <p:sp>
        <p:nvSpPr>
          <p:cNvPr id="142" name="Google Shape;142;p16"/>
          <p:cNvSpPr txBox="1"/>
          <p:nvPr>
            <p:ph idx="1" type="body"/>
          </p:nvPr>
        </p:nvSpPr>
        <p:spPr>
          <a:xfrm>
            <a:off x="469524" y="1329612"/>
            <a:ext cx="82059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New d</a:t>
            </a:r>
            <a:r>
              <a:rPr lang="en-GB"/>
              <a:t>ataset for defect recognition → complex surface geometry and texture</a:t>
            </a:r>
            <a:endParaRPr/>
          </a:p>
        </p:txBody>
      </p:sp>
      <p:sp>
        <p:nvSpPr>
          <p:cNvPr id="143" name="Google Shape;143;p16"/>
          <p:cNvSpPr txBox="1"/>
          <p:nvPr>
            <p:ph idx="2" type="subTitle"/>
          </p:nvPr>
        </p:nvSpPr>
        <p:spPr>
          <a:xfrm>
            <a:off x="1617450" y="4738100"/>
            <a:ext cx="5965200" cy="1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16"/>
          <p:cNvPicPr preferRelativeResize="0"/>
          <p:nvPr/>
        </p:nvPicPr>
        <p:blipFill rotWithShape="1">
          <a:blip r:embed="rId3">
            <a:alphaModFix amt="1000"/>
          </a:blip>
          <a:srcRect b="10" l="0" r="0" t="0"/>
          <a:stretch/>
        </p:blipFill>
        <p:spPr>
          <a:xfrm>
            <a:off x="4686300" y="2268579"/>
            <a:ext cx="2672350" cy="2237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6"/>
          <p:cNvPicPr preferRelativeResize="0"/>
          <p:nvPr/>
        </p:nvPicPr>
        <p:blipFill rotWithShape="1">
          <a:blip r:embed="rId4">
            <a:alphaModFix/>
          </a:blip>
          <a:srcRect b="0" l="0" r="0" t="9"/>
          <a:stretch/>
        </p:blipFill>
        <p:spPr>
          <a:xfrm>
            <a:off x="1785350" y="2268598"/>
            <a:ext cx="2672348" cy="223785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6"/>
          <p:cNvSpPr txBox="1"/>
          <p:nvPr/>
        </p:nvSpPr>
        <p:spPr>
          <a:xfrm>
            <a:off x="469525" y="3187425"/>
            <a:ext cx="131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79C7E"/>
                </a:solidFill>
                <a:latin typeface="Roboto"/>
                <a:ea typeface="Roboto"/>
                <a:cs typeface="Roboto"/>
                <a:sym typeface="Roboto"/>
              </a:rPr>
              <a:t>Real data →</a:t>
            </a:r>
            <a:endParaRPr>
              <a:solidFill>
                <a:srgbClr val="179C7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Fraunhofer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EB6A0A"/>
      </a:accent1>
      <a:accent2>
        <a:srgbClr val="006E92"/>
      </a:accent2>
      <a:accent3>
        <a:srgbClr val="25BAE2"/>
      </a:accent3>
      <a:accent4>
        <a:srgbClr val="B1C800"/>
      </a:accent4>
      <a:accent5>
        <a:srgbClr val="FEEFD6"/>
      </a:accent5>
      <a:accent6>
        <a:srgbClr val="E1E3E3"/>
      </a:accent6>
      <a:hlink>
        <a:srgbClr val="179C7E"/>
      </a:hlink>
      <a:folHlink>
        <a:srgbClr val="B1C8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